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71" r:id="rId2"/>
    <p:sldId id="275" r:id="rId3"/>
    <p:sldId id="270" r:id="rId4"/>
    <p:sldId id="263" r:id="rId5"/>
    <p:sldId id="266" r:id="rId6"/>
    <p:sldId id="268" r:id="rId7"/>
    <p:sldId id="265" r:id="rId8"/>
    <p:sldId id="269" r:id="rId9"/>
  </p:sldIdLst>
  <p:sldSz cx="6858000" cy="9906000" type="A4"/>
  <p:notesSz cx="6858000" cy="9874250"/>
  <p:defaultTextStyle>
    <a:defPPr>
      <a:defRPr lang="ja-JP"/>
    </a:defPPr>
    <a:lvl1pPr marL="0" algn="l" defTabSz="914232" rtl="0" eaLnBrk="1" latinLnBrk="0" hangingPunct="1">
      <a:defRPr kumimoji="1" sz="1800" kern="1200">
        <a:solidFill>
          <a:schemeClr val="tx1"/>
        </a:solidFill>
        <a:latin typeface="+mn-lt"/>
        <a:ea typeface="+mn-ea"/>
        <a:cs typeface="+mn-cs"/>
      </a:defRPr>
    </a:lvl1pPr>
    <a:lvl2pPr marL="457116" algn="l" defTabSz="914232" rtl="0" eaLnBrk="1" latinLnBrk="0" hangingPunct="1">
      <a:defRPr kumimoji="1" sz="1800" kern="1200">
        <a:solidFill>
          <a:schemeClr val="tx1"/>
        </a:solidFill>
        <a:latin typeface="+mn-lt"/>
        <a:ea typeface="+mn-ea"/>
        <a:cs typeface="+mn-cs"/>
      </a:defRPr>
    </a:lvl2pPr>
    <a:lvl3pPr marL="914232" algn="l" defTabSz="914232" rtl="0" eaLnBrk="1" latinLnBrk="0" hangingPunct="1">
      <a:defRPr kumimoji="1" sz="1800" kern="1200">
        <a:solidFill>
          <a:schemeClr val="tx1"/>
        </a:solidFill>
        <a:latin typeface="+mn-lt"/>
        <a:ea typeface="+mn-ea"/>
        <a:cs typeface="+mn-cs"/>
      </a:defRPr>
    </a:lvl3pPr>
    <a:lvl4pPr marL="1371349" algn="l" defTabSz="914232" rtl="0" eaLnBrk="1" latinLnBrk="0" hangingPunct="1">
      <a:defRPr kumimoji="1" sz="1800" kern="1200">
        <a:solidFill>
          <a:schemeClr val="tx1"/>
        </a:solidFill>
        <a:latin typeface="+mn-lt"/>
        <a:ea typeface="+mn-ea"/>
        <a:cs typeface="+mn-cs"/>
      </a:defRPr>
    </a:lvl4pPr>
    <a:lvl5pPr marL="1828466" algn="l" defTabSz="914232" rtl="0" eaLnBrk="1" latinLnBrk="0" hangingPunct="1">
      <a:defRPr kumimoji="1" sz="1800" kern="1200">
        <a:solidFill>
          <a:schemeClr val="tx1"/>
        </a:solidFill>
        <a:latin typeface="+mn-lt"/>
        <a:ea typeface="+mn-ea"/>
        <a:cs typeface="+mn-cs"/>
      </a:defRPr>
    </a:lvl5pPr>
    <a:lvl6pPr marL="2285582" algn="l" defTabSz="914232" rtl="0" eaLnBrk="1" latinLnBrk="0" hangingPunct="1">
      <a:defRPr kumimoji="1" sz="1800" kern="1200">
        <a:solidFill>
          <a:schemeClr val="tx1"/>
        </a:solidFill>
        <a:latin typeface="+mn-lt"/>
        <a:ea typeface="+mn-ea"/>
        <a:cs typeface="+mn-cs"/>
      </a:defRPr>
    </a:lvl6pPr>
    <a:lvl7pPr marL="2742698" algn="l" defTabSz="914232" rtl="0" eaLnBrk="1" latinLnBrk="0" hangingPunct="1">
      <a:defRPr kumimoji="1" sz="1800" kern="1200">
        <a:solidFill>
          <a:schemeClr val="tx1"/>
        </a:solidFill>
        <a:latin typeface="+mn-lt"/>
        <a:ea typeface="+mn-ea"/>
        <a:cs typeface="+mn-cs"/>
      </a:defRPr>
    </a:lvl7pPr>
    <a:lvl8pPr marL="3199814" algn="l" defTabSz="914232" rtl="0" eaLnBrk="1" latinLnBrk="0" hangingPunct="1">
      <a:defRPr kumimoji="1" sz="1800" kern="1200">
        <a:solidFill>
          <a:schemeClr val="tx1"/>
        </a:solidFill>
        <a:latin typeface="+mn-lt"/>
        <a:ea typeface="+mn-ea"/>
        <a:cs typeface="+mn-cs"/>
      </a:defRPr>
    </a:lvl8pPr>
    <a:lvl9pPr marL="3656930" algn="l" defTabSz="914232"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guide id="3" orient="horz" pos="3368">
          <p15:clr>
            <a:srgbClr val="A4A3A4"/>
          </p15:clr>
        </p15:guide>
        <p15:guide id="4" pos="2382">
          <p15:clr>
            <a:srgbClr val="A4A3A4"/>
          </p15:clr>
        </p15:guide>
        <p15:guide id="5" orient="horz" pos="2668">
          <p15:clr>
            <a:srgbClr val="A4A3A4"/>
          </p15:clr>
        </p15:guide>
        <p15:guide id="6" orient="horz" pos="3120">
          <p15:clr>
            <a:srgbClr val="A4A3A4"/>
          </p15:clr>
        </p15:guide>
        <p15:guide id="7" pos="1959">
          <p15:clr>
            <a:srgbClr val="A4A3A4"/>
          </p15:clr>
        </p15:guide>
      </p15:sldGuideLst>
    </p:ext>
    <p:ext uri="{2D200454-40CA-4A62-9FC3-DE9A4176ACB9}">
      <p15:notesGuideLst xmlns:p15="http://schemas.microsoft.com/office/powerpoint/2012/main" xmlns="">
        <p15:guide id="1" orient="horz" pos="3088" userDrawn="1">
          <p15:clr>
            <a:srgbClr val="A4A3A4"/>
          </p15:clr>
        </p15:guide>
        <p15:guide id="2" pos="2159" userDrawn="1">
          <p15:clr>
            <a:srgbClr val="A4A3A4"/>
          </p15:clr>
        </p15:guide>
        <p15:guide id="3" orient="horz" pos="3110" userDrawn="1">
          <p15:clr>
            <a:srgbClr val="A4A3A4"/>
          </p15:clr>
        </p15:guide>
        <p15:guide id="4" orient="horz" pos="3133">
          <p15:clr>
            <a:srgbClr val="A4A3A4"/>
          </p15:clr>
        </p15:guide>
        <p15:guide id="5" orient="horz" pos="306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ECFF"/>
    <a:srgbClr val="0000FF"/>
    <a:srgbClr val="FFCCFF"/>
    <a:srgbClr val="F5CD2D"/>
    <a:srgbClr val="CCCCFF"/>
    <a:srgbClr val="FFFFFF"/>
    <a:srgbClr val="ABDB77"/>
    <a:srgbClr val="99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95" autoAdjust="0"/>
    <p:restoredTop sz="95517" autoAdjust="0"/>
  </p:normalViewPr>
  <p:slideViewPr>
    <p:cSldViewPr>
      <p:cViewPr>
        <p:scale>
          <a:sx n="66" d="100"/>
          <a:sy n="66" d="100"/>
        </p:scale>
        <p:origin x="-1926" y="834"/>
      </p:cViewPr>
      <p:guideLst>
        <p:guide orient="horz" pos="2880"/>
        <p:guide orient="horz" pos="3368"/>
        <p:guide orient="horz" pos="2668"/>
        <p:guide orient="horz" pos="3120"/>
        <p:guide pos="2160"/>
        <p:guide pos="2382"/>
        <p:guide pos="1959"/>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1" d="100"/>
          <a:sy n="51" d="100"/>
        </p:scale>
        <p:origin x="-2970" y="-102"/>
      </p:cViewPr>
      <p:guideLst>
        <p:guide orient="horz" pos="3088"/>
        <p:guide orient="horz" pos="3110"/>
        <p:guide orient="horz" pos="3133"/>
        <p:guide orient="horz" pos="3066"/>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xmlns="" id="{AC65861C-5DBE-44B7-8284-4E04535A40EA}"/>
              </a:ext>
            </a:extLst>
          </p:cNvPr>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xmlns="" id="{47DF02A6-E39B-4DCE-800C-220A088A67EE}"/>
              </a:ext>
            </a:extLst>
          </p:cNvPr>
          <p:cNvSpPr>
            <a:spLocks noGrp="1"/>
          </p:cNvSpPr>
          <p:nvPr>
            <p:ph type="dt" sz="quarter" idx="1"/>
          </p:nvPr>
        </p:nvSpPr>
        <p:spPr>
          <a:xfrm>
            <a:off x="3884613" y="0"/>
            <a:ext cx="2971800" cy="495300"/>
          </a:xfrm>
          <a:prstGeom prst="rect">
            <a:avLst/>
          </a:prstGeom>
        </p:spPr>
        <p:txBody>
          <a:bodyPr vert="horz" lIns="91440" tIns="45720" rIns="91440" bIns="45720" rtlCol="0"/>
          <a:lstStyle>
            <a:lvl1pPr algn="r">
              <a:defRPr sz="1200"/>
            </a:lvl1pPr>
          </a:lstStyle>
          <a:p>
            <a:fld id="{3583D2C2-DF35-4734-947C-CB14F7A0A763}" type="datetimeFigureOut">
              <a:rPr kumimoji="1" lang="ja-JP" altLang="en-US" smtClean="0"/>
              <a:t>2023/3/17</a:t>
            </a:fld>
            <a:endParaRPr kumimoji="1" lang="ja-JP" altLang="en-US"/>
          </a:p>
        </p:txBody>
      </p:sp>
      <p:sp>
        <p:nvSpPr>
          <p:cNvPr id="4" name="フッター プレースホルダー 3">
            <a:extLst>
              <a:ext uri="{FF2B5EF4-FFF2-40B4-BE49-F238E27FC236}">
                <a16:creationId xmlns:a16="http://schemas.microsoft.com/office/drawing/2014/main" xmlns="" id="{E759C362-892B-4298-B744-8C9BB500417E}"/>
              </a:ext>
            </a:extLst>
          </p:cNvPr>
          <p:cNvSpPr>
            <a:spLocks noGrp="1"/>
          </p:cNvSpPr>
          <p:nvPr>
            <p:ph type="ftr" sz="quarter" idx="2"/>
          </p:nvPr>
        </p:nvSpPr>
        <p:spPr>
          <a:xfrm>
            <a:off x="0" y="9378954"/>
            <a:ext cx="29718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xmlns="" id="{1ECDB1B5-9C04-4A6C-8268-9DA968A78F40}"/>
              </a:ext>
            </a:extLst>
          </p:cNvPr>
          <p:cNvSpPr>
            <a:spLocks noGrp="1"/>
          </p:cNvSpPr>
          <p:nvPr>
            <p:ph type="sldNum" sz="quarter" idx="3"/>
          </p:nvPr>
        </p:nvSpPr>
        <p:spPr>
          <a:xfrm>
            <a:off x="3884613" y="9378954"/>
            <a:ext cx="2971800" cy="495300"/>
          </a:xfrm>
          <a:prstGeom prst="rect">
            <a:avLst/>
          </a:prstGeom>
        </p:spPr>
        <p:txBody>
          <a:bodyPr vert="horz" lIns="91440" tIns="45720" rIns="91440" bIns="45720" rtlCol="0" anchor="b"/>
          <a:lstStyle>
            <a:lvl1pPr algn="r">
              <a:defRPr sz="1200"/>
            </a:lvl1pPr>
          </a:lstStyle>
          <a:p>
            <a:fld id="{2A507AF2-D440-40B2-8C45-6C5DC748CFC3}" type="slidenum">
              <a:rPr kumimoji="1" lang="ja-JP" altLang="en-US" smtClean="0"/>
              <a:t>‹#›</a:t>
            </a:fld>
            <a:endParaRPr kumimoji="1" lang="ja-JP" altLang="en-US"/>
          </a:p>
        </p:txBody>
      </p:sp>
    </p:spTree>
    <p:extLst>
      <p:ext uri="{BB962C8B-B14F-4D97-AF65-F5344CB8AC3E}">
        <p14:creationId xmlns:p14="http://schemas.microsoft.com/office/powerpoint/2010/main" val="2132314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5" y="7"/>
            <a:ext cx="2971799" cy="493713"/>
          </a:xfrm>
          <a:prstGeom prst="rect">
            <a:avLst/>
          </a:prstGeom>
        </p:spPr>
        <p:txBody>
          <a:bodyPr vert="horz" lIns="95550" tIns="47774" rIns="95550" bIns="47774" rtlCol="0"/>
          <a:lstStyle>
            <a:lvl1pPr algn="l">
              <a:defRPr sz="1200"/>
            </a:lvl1pPr>
          </a:lstStyle>
          <a:p>
            <a:endParaRPr kumimoji="1" lang="ja-JP" altLang="en-US"/>
          </a:p>
        </p:txBody>
      </p:sp>
      <p:sp>
        <p:nvSpPr>
          <p:cNvPr id="3" name="日付プレースホルダ 2"/>
          <p:cNvSpPr>
            <a:spLocks noGrp="1"/>
          </p:cNvSpPr>
          <p:nvPr>
            <p:ph type="dt" idx="1"/>
          </p:nvPr>
        </p:nvSpPr>
        <p:spPr>
          <a:xfrm>
            <a:off x="3884631" y="7"/>
            <a:ext cx="2971799" cy="493713"/>
          </a:xfrm>
          <a:prstGeom prst="rect">
            <a:avLst/>
          </a:prstGeom>
        </p:spPr>
        <p:txBody>
          <a:bodyPr vert="horz" lIns="95550" tIns="47774" rIns="95550" bIns="47774" rtlCol="0"/>
          <a:lstStyle>
            <a:lvl1pPr algn="r">
              <a:defRPr sz="1200"/>
            </a:lvl1pPr>
          </a:lstStyle>
          <a:p>
            <a:fld id="{DDF08238-1327-4ED9-8A13-8027FBBA8E12}" type="datetimeFigureOut">
              <a:rPr kumimoji="1" lang="ja-JP" altLang="en-US" smtClean="0"/>
              <a:pPr/>
              <a:t>2023/3/17</a:t>
            </a:fld>
            <a:endParaRPr kumimoji="1" lang="ja-JP" altLang="en-US"/>
          </a:p>
        </p:txBody>
      </p:sp>
      <p:sp>
        <p:nvSpPr>
          <p:cNvPr id="4" name="スライド イメージ プレースホルダ 3"/>
          <p:cNvSpPr>
            <a:spLocks noGrp="1" noRot="1" noChangeAspect="1"/>
          </p:cNvSpPr>
          <p:nvPr>
            <p:ph type="sldImg" idx="2"/>
          </p:nvPr>
        </p:nvSpPr>
        <p:spPr>
          <a:xfrm>
            <a:off x="2146300" y="741363"/>
            <a:ext cx="2565400" cy="3703637"/>
          </a:xfrm>
          <a:prstGeom prst="rect">
            <a:avLst/>
          </a:prstGeom>
          <a:noFill/>
          <a:ln w="12700">
            <a:solidFill>
              <a:prstClr val="black"/>
            </a:solidFill>
          </a:ln>
        </p:spPr>
        <p:txBody>
          <a:bodyPr vert="horz" lIns="95550" tIns="47774" rIns="95550" bIns="47774" rtlCol="0" anchor="ctr"/>
          <a:lstStyle/>
          <a:p>
            <a:endParaRPr lang="ja-JP" altLang="en-US"/>
          </a:p>
        </p:txBody>
      </p:sp>
      <p:sp>
        <p:nvSpPr>
          <p:cNvPr id="5" name="ノート プレースホルダ 4"/>
          <p:cNvSpPr>
            <a:spLocks noGrp="1"/>
          </p:cNvSpPr>
          <p:nvPr>
            <p:ph type="body" sz="quarter" idx="3"/>
          </p:nvPr>
        </p:nvSpPr>
        <p:spPr>
          <a:xfrm>
            <a:off x="685801" y="4690278"/>
            <a:ext cx="5486400" cy="4443413"/>
          </a:xfrm>
          <a:prstGeom prst="rect">
            <a:avLst/>
          </a:prstGeom>
        </p:spPr>
        <p:txBody>
          <a:bodyPr vert="horz" lIns="95550" tIns="47774" rIns="95550" bIns="4777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5" y="9378831"/>
            <a:ext cx="2971799" cy="493713"/>
          </a:xfrm>
          <a:prstGeom prst="rect">
            <a:avLst/>
          </a:prstGeom>
        </p:spPr>
        <p:txBody>
          <a:bodyPr vert="horz" lIns="95550" tIns="47774" rIns="95550" bIns="4777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31" y="9378831"/>
            <a:ext cx="2971799" cy="493713"/>
          </a:xfrm>
          <a:prstGeom prst="rect">
            <a:avLst/>
          </a:prstGeom>
        </p:spPr>
        <p:txBody>
          <a:bodyPr vert="horz" lIns="95550" tIns="47774" rIns="95550" bIns="47774" rtlCol="0" anchor="b"/>
          <a:lstStyle>
            <a:lvl1pPr algn="r">
              <a:defRPr sz="1200"/>
            </a:lvl1pPr>
          </a:lstStyle>
          <a:p>
            <a:fld id="{C48CC6B6-6BEC-43F9-9D10-2517A28F2642}" type="slidenum">
              <a:rPr kumimoji="1" lang="ja-JP" altLang="en-US" smtClean="0"/>
              <a:pPr/>
              <a:t>‹#›</a:t>
            </a:fld>
            <a:endParaRPr kumimoji="1" lang="ja-JP" altLang="en-US"/>
          </a:p>
        </p:txBody>
      </p:sp>
    </p:spTree>
    <p:extLst>
      <p:ext uri="{BB962C8B-B14F-4D97-AF65-F5344CB8AC3E}">
        <p14:creationId xmlns:p14="http://schemas.microsoft.com/office/powerpoint/2010/main" val="2750749667"/>
      </p:ext>
    </p:extLst>
  </p:cSld>
  <p:clrMap bg1="lt1" tx1="dk1" bg2="lt2" tx2="dk2" accent1="accent1" accent2="accent2" accent3="accent3" accent4="accent4" accent5="accent5" accent6="accent6" hlink="hlink" folHlink="folHlink"/>
  <p:hf hdr="0" ftr="0" dt="0"/>
  <p:notesStyle>
    <a:lvl1pPr marL="0" algn="l" defTabSz="914342" rtl="0" eaLnBrk="1" latinLnBrk="0" hangingPunct="1">
      <a:defRPr kumimoji="1" sz="1200" kern="1200">
        <a:solidFill>
          <a:schemeClr val="tx1"/>
        </a:solidFill>
        <a:latin typeface="+mn-lt"/>
        <a:ea typeface="+mn-ea"/>
        <a:cs typeface="+mn-cs"/>
      </a:defRPr>
    </a:lvl1pPr>
    <a:lvl2pPr marL="457171" algn="l" defTabSz="914342" rtl="0" eaLnBrk="1" latinLnBrk="0" hangingPunct="1">
      <a:defRPr kumimoji="1" sz="1200" kern="1200">
        <a:solidFill>
          <a:schemeClr val="tx1"/>
        </a:solidFill>
        <a:latin typeface="+mn-lt"/>
        <a:ea typeface="+mn-ea"/>
        <a:cs typeface="+mn-cs"/>
      </a:defRPr>
    </a:lvl2pPr>
    <a:lvl3pPr marL="914342" algn="l" defTabSz="914342" rtl="0" eaLnBrk="1" latinLnBrk="0" hangingPunct="1">
      <a:defRPr kumimoji="1" sz="1200" kern="1200">
        <a:solidFill>
          <a:schemeClr val="tx1"/>
        </a:solidFill>
        <a:latin typeface="+mn-lt"/>
        <a:ea typeface="+mn-ea"/>
        <a:cs typeface="+mn-cs"/>
      </a:defRPr>
    </a:lvl3pPr>
    <a:lvl4pPr marL="1371513" algn="l" defTabSz="914342" rtl="0" eaLnBrk="1" latinLnBrk="0" hangingPunct="1">
      <a:defRPr kumimoji="1" sz="1200" kern="1200">
        <a:solidFill>
          <a:schemeClr val="tx1"/>
        </a:solidFill>
        <a:latin typeface="+mn-lt"/>
        <a:ea typeface="+mn-ea"/>
        <a:cs typeface="+mn-cs"/>
      </a:defRPr>
    </a:lvl4pPr>
    <a:lvl5pPr marL="1828684" algn="l" defTabSz="914342" rtl="0" eaLnBrk="1" latinLnBrk="0" hangingPunct="1">
      <a:defRPr kumimoji="1" sz="1200" kern="1200">
        <a:solidFill>
          <a:schemeClr val="tx1"/>
        </a:solidFill>
        <a:latin typeface="+mn-lt"/>
        <a:ea typeface="+mn-ea"/>
        <a:cs typeface="+mn-cs"/>
      </a:defRPr>
    </a:lvl5pPr>
    <a:lvl6pPr marL="2285855" algn="l" defTabSz="914342" rtl="0" eaLnBrk="1" latinLnBrk="0" hangingPunct="1">
      <a:defRPr kumimoji="1" sz="1200" kern="1200">
        <a:solidFill>
          <a:schemeClr val="tx1"/>
        </a:solidFill>
        <a:latin typeface="+mn-lt"/>
        <a:ea typeface="+mn-ea"/>
        <a:cs typeface="+mn-cs"/>
      </a:defRPr>
    </a:lvl6pPr>
    <a:lvl7pPr marL="2743026" algn="l" defTabSz="914342" rtl="0" eaLnBrk="1" latinLnBrk="0" hangingPunct="1">
      <a:defRPr kumimoji="1" sz="1200" kern="1200">
        <a:solidFill>
          <a:schemeClr val="tx1"/>
        </a:solidFill>
        <a:latin typeface="+mn-lt"/>
        <a:ea typeface="+mn-ea"/>
        <a:cs typeface="+mn-cs"/>
      </a:defRPr>
    </a:lvl7pPr>
    <a:lvl8pPr marL="3200198" algn="l" defTabSz="914342" rtl="0" eaLnBrk="1" latinLnBrk="0" hangingPunct="1">
      <a:defRPr kumimoji="1" sz="1200" kern="1200">
        <a:solidFill>
          <a:schemeClr val="tx1"/>
        </a:solidFill>
        <a:latin typeface="+mn-lt"/>
        <a:ea typeface="+mn-ea"/>
        <a:cs typeface="+mn-cs"/>
      </a:defRPr>
    </a:lvl8pPr>
    <a:lvl9pPr marL="3657369" algn="l" defTabSz="914342"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8CC6B6-6BEC-43F9-9D10-2517A28F2642}" type="slidenum">
              <a:rPr kumimoji="1" lang="ja-JP" altLang="en-US" smtClean="0"/>
              <a:pPr/>
              <a:t>7</a:t>
            </a:fld>
            <a:endParaRPr kumimoji="1" lang="ja-JP" altLang="en-US"/>
          </a:p>
        </p:txBody>
      </p:sp>
    </p:spTree>
    <p:extLst>
      <p:ext uri="{BB962C8B-B14F-4D97-AF65-F5344CB8AC3E}">
        <p14:creationId xmlns:p14="http://schemas.microsoft.com/office/powerpoint/2010/main" val="3910906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8CC6B6-6BEC-43F9-9D10-2517A28F2642}" type="slidenum">
              <a:rPr kumimoji="1" lang="ja-JP" altLang="en-US" smtClean="0"/>
              <a:pPr/>
              <a:t>8</a:t>
            </a:fld>
            <a:endParaRPr kumimoji="1" lang="ja-JP" altLang="en-US"/>
          </a:p>
        </p:txBody>
      </p:sp>
    </p:spTree>
    <p:extLst>
      <p:ext uri="{BB962C8B-B14F-4D97-AF65-F5344CB8AC3E}">
        <p14:creationId xmlns:p14="http://schemas.microsoft.com/office/powerpoint/2010/main" val="2787901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457116" indent="0" algn="ctr">
              <a:buNone/>
              <a:defRPr>
                <a:solidFill>
                  <a:schemeClr val="tx1">
                    <a:tint val="75000"/>
                  </a:schemeClr>
                </a:solidFill>
              </a:defRPr>
            </a:lvl2pPr>
            <a:lvl3pPr marL="914232" indent="0" algn="ctr">
              <a:buNone/>
              <a:defRPr>
                <a:solidFill>
                  <a:schemeClr val="tx1">
                    <a:tint val="75000"/>
                  </a:schemeClr>
                </a:solidFill>
              </a:defRPr>
            </a:lvl3pPr>
            <a:lvl4pPr marL="1371349" indent="0" algn="ctr">
              <a:buNone/>
              <a:defRPr>
                <a:solidFill>
                  <a:schemeClr val="tx1">
                    <a:tint val="75000"/>
                  </a:schemeClr>
                </a:solidFill>
              </a:defRPr>
            </a:lvl4pPr>
            <a:lvl5pPr marL="1828466" indent="0" algn="ctr">
              <a:buNone/>
              <a:defRPr>
                <a:solidFill>
                  <a:schemeClr val="tx1">
                    <a:tint val="75000"/>
                  </a:schemeClr>
                </a:solidFill>
              </a:defRPr>
            </a:lvl5pPr>
            <a:lvl6pPr marL="2285582" indent="0" algn="ctr">
              <a:buNone/>
              <a:defRPr>
                <a:solidFill>
                  <a:schemeClr val="tx1">
                    <a:tint val="75000"/>
                  </a:schemeClr>
                </a:solidFill>
              </a:defRPr>
            </a:lvl6pPr>
            <a:lvl7pPr marL="2742698" indent="0" algn="ctr">
              <a:buNone/>
              <a:defRPr>
                <a:solidFill>
                  <a:schemeClr val="tx1">
                    <a:tint val="75000"/>
                  </a:schemeClr>
                </a:solidFill>
              </a:defRPr>
            </a:lvl7pPr>
            <a:lvl8pPr marL="3199814" indent="0" algn="ctr">
              <a:buNone/>
              <a:defRPr>
                <a:solidFill>
                  <a:schemeClr val="tx1">
                    <a:tint val="75000"/>
                  </a:schemeClr>
                </a:solidFill>
              </a:defRPr>
            </a:lvl8pPr>
            <a:lvl9pPr marL="365693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0384C0EE-3976-4058-A23C-62C49E25B734}" type="datetime1">
              <a:rPr kumimoji="1" lang="ja-JP" altLang="en-US" smtClean="0"/>
              <a:t>2023/3/17</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dirty="0"/>
              <a:t>1</a:t>
            </a:r>
            <a:endParaRPr kumimoji="1" lang="ja-JP" altLang="en-US" dirty="0"/>
          </a:p>
        </p:txBody>
      </p:sp>
      <p:sp>
        <p:nvSpPr>
          <p:cNvPr id="6" name="スライド番号プレースホルダ 5"/>
          <p:cNvSpPr>
            <a:spLocks noGrp="1"/>
          </p:cNvSpPr>
          <p:nvPr>
            <p:ph type="sldNum" sz="quarter" idx="12"/>
          </p:nvPr>
        </p:nvSpPr>
        <p:spPr/>
        <p:txBody>
          <a:bodyPr/>
          <a:lstStyle/>
          <a:p>
            <a:fld id="{EC6EED85-5800-439F-9DBC-DA4DF91BACD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700"/>
            <a:ext cx="6172200" cy="1651000"/>
          </a:xfrm>
          <a:prstGeom prst="rect">
            <a:avLst/>
          </a:prstGeom>
        </p:spPr>
        <p:txBody>
          <a:bodyPr vert="horz" lIns="91423" tIns="45712" rIns="91423" bIns="45712"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3"/>
            <a:ext cx="6172200" cy="6537502"/>
          </a:xfrm>
          <a:prstGeom prst="rect">
            <a:avLst/>
          </a:prstGeom>
        </p:spPr>
        <p:txBody>
          <a:bodyPr vert="horz" lIns="91423" tIns="45712" rIns="91423" bIns="4571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23" tIns="45712" rIns="91423" bIns="45712" rtlCol="0" anchor="ctr"/>
          <a:lstStyle>
            <a:lvl1pPr algn="l">
              <a:defRPr sz="1200">
                <a:solidFill>
                  <a:schemeClr val="tx1">
                    <a:tint val="75000"/>
                  </a:schemeClr>
                </a:solidFill>
              </a:defRPr>
            </a:lvl1pPr>
          </a:lstStyle>
          <a:p>
            <a:fld id="{BAE1146C-D306-47AA-973C-2DC66297F97E}" type="datetime1">
              <a:rPr kumimoji="1" lang="ja-JP" altLang="en-US" smtClean="0"/>
              <a:t>2023/3/17</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23" tIns="45712" rIns="91423" bIns="45712" rtlCol="0" anchor="ctr"/>
          <a:lstStyle>
            <a:lvl1pPr algn="ctr">
              <a:defRPr sz="1200">
                <a:solidFill>
                  <a:schemeClr val="tx1">
                    <a:tint val="75000"/>
                  </a:schemeClr>
                </a:solidFill>
              </a:defRPr>
            </a:lvl1pPr>
          </a:lstStyle>
          <a:p>
            <a:r>
              <a:rPr kumimoji="1" lang="en-US" altLang="ja-JP"/>
              <a:t>1</a:t>
            </a:r>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23" tIns="45712" rIns="91423" bIns="45712" rtlCol="0" anchor="ctr"/>
          <a:lstStyle>
            <a:lvl1pPr algn="r">
              <a:defRPr sz="1200">
                <a:solidFill>
                  <a:schemeClr val="tx1">
                    <a:tint val="75000"/>
                  </a:schemeClr>
                </a:solidFill>
              </a:defRPr>
            </a:lvl1pPr>
          </a:lstStyle>
          <a:p>
            <a:fld id="{EC6EED85-5800-439F-9DBC-DA4DF91BACD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Lst>
  <p:hf hdr="0" dt="0"/>
  <p:txStyles>
    <p:titleStyle>
      <a:lvl1pPr algn="ctr" defTabSz="914232" rtl="0" eaLnBrk="1" latinLnBrk="0" hangingPunct="1">
        <a:spcBef>
          <a:spcPct val="0"/>
        </a:spcBef>
        <a:buNone/>
        <a:defRPr kumimoji="1" sz="4400" kern="1200">
          <a:solidFill>
            <a:schemeClr val="tx1"/>
          </a:solidFill>
          <a:latin typeface="+mj-lt"/>
          <a:ea typeface="+mj-ea"/>
          <a:cs typeface="+mj-cs"/>
        </a:defRPr>
      </a:lvl1pPr>
    </p:titleStyle>
    <p:bodyStyle>
      <a:lvl1pPr marL="342837" indent="-342837" algn="l" defTabSz="914232"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14" indent="-285698" algn="l" defTabSz="914232"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791" indent="-228558" algn="l" defTabSz="914232"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07" indent="-228558" algn="l" defTabSz="914232"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023" indent="-228558" algn="l" defTabSz="914232"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139" indent="-228558" algn="l" defTabSz="914232"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255" indent="-228558" algn="l" defTabSz="914232"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373" indent="-228558" algn="l" defTabSz="914232"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489" indent="-228558" algn="l" defTabSz="914232"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32" rtl="0" eaLnBrk="1" latinLnBrk="0" hangingPunct="1">
        <a:defRPr kumimoji="1" sz="1800" kern="1200">
          <a:solidFill>
            <a:schemeClr val="tx1"/>
          </a:solidFill>
          <a:latin typeface="+mn-lt"/>
          <a:ea typeface="+mn-ea"/>
          <a:cs typeface="+mn-cs"/>
        </a:defRPr>
      </a:lvl1pPr>
      <a:lvl2pPr marL="457116" algn="l" defTabSz="914232" rtl="0" eaLnBrk="1" latinLnBrk="0" hangingPunct="1">
        <a:defRPr kumimoji="1" sz="1800" kern="1200">
          <a:solidFill>
            <a:schemeClr val="tx1"/>
          </a:solidFill>
          <a:latin typeface="+mn-lt"/>
          <a:ea typeface="+mn-ea"/>
          <a:cs typeface="+mn-cs"/>
        </a:defRPr>
      </a:lvl2pPr>
      <a:lvl3pPr marL="914232" algn="l" defTabSz="914232" rtl="0" eaLnBrk="1" latinLnBrk="0" hangingPunct="1">
        <a:defRPr kumimoji="1" sz="1800" kern="1200">
          <a:solidFill>
            <a:schemeClr val="tx1"/>
          </a:solidFill>
          <a:latin typeface="+mn-lt"/>
          <a:ea typeface="+mn-ea"/>
          <a:cs typeface="+mn-cs"/>
        </a:defRPr>
      </a:lvl3pPr>
      <a:lvl4pPr marL="1371349" algn="l" defTabSz="914232" rtl="0" eaLnBrk="1" latinLnBrk="0" hangingPunct="1">
        <a:defRPr kumimoji="1" sz="1800" kern="1200">
          <a:solidFill>
            <a:schemeClr val="tx1"/>
          </a:solidFill>
          <a:latin typeface="+mn-lt"/>
          <a:ea typeface="+mn-ea"/>
          <a:cs typeface="+mn-cs"/>
        </a:defRPr>
      </a:lvl4pPr>
      <a:lvl5pPr marL="1828466" algn="l" defTabSz="914232" rtl="0" eaLnBrk="1" latinLnBrk="0" hangingPunct="1">
        <a:defRPr kumimoji="1" sz="1800" kern="1200">
          <a:solidFill>
            <a:schemeClr val="tx1"/>
          </a:solidFill>
          <a:latin typeface="+mn-lt"/>
          <a:ea typeface="+mn-ea"/>
          <a:cs typeface="+mn-cs"/>
        </a:defRPr>
      </a:lvl5pPr>
      <a:lvl6pPr marL="2285582" algn="l" defTabSz="914232" rtl="0" eaLnBrk="1" latinLnBrk="0" hangingPunct="1">
        <a:defRPr kumimoji="1" sz="1800" kern="1200">
          <a:solidFill>
            <a:schemeClr val="tx1"/>
          </a:solidFill>
          <a:latin typeface="+mn-lt"/>
          <a:ea typeface="+mn-ea"/>
          <a:cs typeface="+mn-cs"/>
        </a:defRPr>
      </a:lvl6pPr>
      <a:lvl7pPr marL="2742698" algn="l" defTabSz="914232" rtl="0" eaLnBrk="1" latinLnBrk="0" hangingPunct="1">
        <a:defRPr kumimoji="1" sz="1800" kern="1200">
          <a:solidFill>
            <a:schemeClr val="tx1"/>
          </a:solidFill>
          <a:latin typeface="+mn-lt"/>
          <a:ea typeface="+mn-ea"/>
          <a:cs typeface="+mn-cs"/>
        </a:defRPr>
      </a:lvl7pPr>
      <a:lvl8pPr marL="3199814" algn="l" defTabSz="914232" rtl="0" eaLnBrk="1" latinLnBrk="0" hangingPunct="1">
        <a:defRPr kumimoji="1" sz="1800" kern="1200">
          <a:solidFill>
            <a:schemeClr val="tx1"/>
          </a:solidFill>
          <a:latin typeface="+mn-lt"/>
          <a:ea typeface="+mn-ea"/>
          <a:cs typeface="+mn-cs"/>
        </a:defRPr>
      </a:lvl8pPr>
      <a:lvl9pPr marL="3656930" algn="l" defTabSz="91423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success-profit-successful-aspiring-663328/" TargetMode="External"/><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ja/%E7%9F%A2%E5%8D%B0-%E6%88%90%E9%95%B7%E3%83%8F%E3%83%83%E3%82%AD%E3%83%B3%E3%82%B0-%E5%88%A9%E7%9B%8A-%E3%83%93%E3%82%B8%E3%83%8D%E3%82%B9-%E7%B5%8C%E6%B8%88-%E6%88%90%E9%95%B7-%E5%8F%8E%E9%87%8F-%E5%8F%8E%E7%9B%8A-1574174/" TargetMode="External"/><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piqsels.com/en/public-domain-photo-jrdxd" TargetMode="External"/><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xmlns="" id="{38D60645-3DE9-4DC7-BB2E-774E32A4EF2A}"/>
              </a:ext>
            </a:extLst>
          </p:cNvPr>
          <p:cNvSpPr txBox="1"/>
          <p:nvPr/>
        </p:nvSpPr>
        <p:spPr>
          <a:xfrm>
            <a:off x="164696" y="2379578"/>
            <a:ext cx="6576672" cy="5401479"/>
          </a:xfrm>
          <a:prstGeom prst="rect">
            <a:avLst/>
          </a:prstGeom>
          <a:noFill/>
        </p:spPr>
        <p:txBody>
          <a:bodyPr wrap="square">
            <a:spAutoFit/>
          </a:bodyPr>
          <a:lstStyle/>
          <a:p>
            <a:r>
              <a:rPr lang="ja-JP" altLang="en-US" dirty="0">
                <a:solidFill>
                  <a:schemeClr val="tx1">
                    <a:lumMod val="95000"/>
                    <a:lumOff val="5000"/>
                  </a:schemeClr>
                </a:solidFill>
                <a:latin typeface="メイリオ" panose="020B0604030504040204" pitchFamily="50" charset="-128"/>
                <a:ea typeface="メイリオ" panose="020B0604030504040204" pitchFamily="50" charset="-128"/>
              </a:rPr>
              <a:t>中小企業の「小さくても強い会社」</a:t>
            </a:r>
            <a:r>
              <a:rPr lang="en-US" altLang="ja-JP" dirty="0">
                <a:solidFill>
                  <a:schemeClr val="tx1">
                    <a:lumMod val="95000"/>
                    <a:lumOff val="5000"/>
                  </a:schemeClr>
                </a:solidFill>
                <a:latin typeface="メイリオ" panose="020B0604030504040204" pitchFamily="50" charset="-128"/>
                <a:ea typeface="メイリオ" panose="020B0604030504040204" pitchFamily="50" charset="-128"/>
              </a:rPr>
              <a:t>(SSC)</a:t>
            </a:r>
            <a:r>
              <a:rPr lang="ja-JP" altLang="en-US" dirty="0">
                <a:solidFill>
                  <a:schemeClr val="tx1">
                    <a:lumMod val="95000"/>
                    <a:lumOff val="5000"/>
                  </a:schemeClr>
                </a:solidFill>
                <a:latin typeface="メイリオ" panose="020B0604030504040204" pitchFamily="50" charset="-128"/>
                <a:ea typeface="メイリオ" panose="020B0604030504040204" pitchFamily="50" charset="-128"/>
              </a:rPr>
              <a:t>への道</a:t>
            </a:r>
            <a:endParaRPr lang="en-US" altLang="ja-JP"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en-US" altLang="ja-JP" dirty="0">
                <a:solidFill>
                  <a:schemeClr val="tx1">
                    <a:lumMod val="95000"/>
                    <a:lumOff val="5000"/>
                  </a:schemeClr>
                </a:solidFill>
                <a:latin typeface="メイリオ" panose="020B0604030504040204" pitchFamily="50" charset="-128"/>
                <a:ea typeface="メイリオ" panose="020B0604030504040204" pitchFamily="50" charset="-128"/>
              </a:rPr>
              <a:t>S</a:t>
            </a:r>
            <a:r>
              <a:rPr kumimoji="1" lang="ja-JP" altLang="en-US" dirty="0">
                <a:solidFill>
                  <a:schemeClr val="tx1">
                    <a:lumMod val="95000"/>
                    <a:lumOff val="5000"/>
                  </a:schemeClr>
                </a:solidFill>
                <a:latin typeface="メイリオ" panose="020B0604030504040204" pitchFamily="50" charset="-128"/>
                <a:ea typeface="メイリオ" panose="020B0604030504040204" pitchFamily="50" charset="-128"/>
              </a:rPr>
              <a:t>スモール</a:t>
            </a:r>
            <a:r>
              <a:rPr kumimoji="1" lang="en-US" altLang="ja-JP" dirty="0">
                <a:solidFill>
                  <a:schemeClr val="tx1">
                    <a:lumMod val="95000"/>
                    <a:lumOff val="5000"/>
                  </a:schemeClr>
                </a:solidFill>
                <a:latin typeface="メイリオ" panose="020B0604030504040204" pitchFamily="50" charset="-128"/>
                <a:ea typeface="メイリオ" panose="020B0604030504040204" pitchFamily="50" charset="-128"/>
              </a:rPr>
              <a:t>/</a:t>
            </a:r>
            <a:r>
              <a:rPr lang="en-US" altLang="ja-JP" dirty="0">
                <a:solidFill>
                  <a:schemeClr val="tx1">
                    <a:lumMod val="95000"/>
                    <a:lumOff val="5000"/>
                  </a:schemeClr>
                </a:solidFill>
                <a:latin typeface="メイリオ" panose="020B0604030504040204" pitchFamily="50" charset="-128"/>
                <a:ea typeface="メイリオ" panose="020B0604030504040204" pitchFamily="50" charset="-128"/>
              </a:rPr>
              <a:t>S</a:t>
            </a:r>
            <a:r>
              <a:rPr kumimoji="1" lang="ja-JP" altLang="en-US" dirty="0">
                <a:solidFill>
                  <a:schemeClr val="tx1">
                    <a:lumMod val="95000"/>
                    <a:lumOff val="5000"/>
                  </a:schemeClr>
                </a:solidFill>
                <a:latin typeface="メイリオ" panose="020B0604030504040204" pitchFamily="50" charset="-128"/>
                <a:ea typeface="メイリオ" panose="020B0604030504040204" pitchFamily="50" charset="-128"/>
              </a:rPr>
              <a:t>ストロング</a:t>
            </a:r>
            <a:r>
              <a:rPr kumimoji="1" lang="en-US" altLang="ja-JP" dirty="0">
                <a:solidFill>
                  <a:schemeClr val="tx1">
                    <a:lumMod val="95000"/>
                    <a:lumOff val="5000"/>
                  </a:schemeClr>
                </a:solidFill>
                <a:latin typeface="メイリオ" panose="020B0604030504040204" pitchFamily="50" charset="-128"/>
                <a:ea typeface="メイリオ" panose="020B0604030504040204" pitchFamily="50" charset="-128"/>
              </a:rPr>
              <a:t>/</a:t>
            </a:r>
            <a:r>
              <a:rPr lang="en-US" altLang="ja-JP" dirty="0">
                <a:solidFill>
                  <a:schemeClr val="tx1">
                    <a:lumMod val="95000"/>
                    <a:lumOff val="5000"/>
                  </a:schemeClr>
                </a:solidFill>
                <a:latin typeface="メイリオ" panose="020B0604030504040204" pitchFamily="50" charset="-128"/>
                <a:ea typeface="メイリオ" panose="020B0604030504040204" pitchFamily="50" charset="-128"/>
              </a:rPr>
              <a:t>C</a:t>
            </a:r>
            <a:r>
              <a:rPr kumimoji="1" lang="ja-JP" altLang="en-US" dirty="0">
                <a:solidFill>
                  <a:schemeClr val="tx1">
                    <a:lumMod val="95000"/>
                    <a:lumOff val="5000"/>
                  </a:schemeClr>
                </a:solidFill>
                <a:latin typeface="メイリオ" panose="020B0604030504040204" pitchFamily="50" charset="-128"/>
                <a:ea typeface="メイリオ" panose="020B0604030504040204" pitchFamily="50" charset="-128"/>
              </a:rPr>
              <a:t>カンパニー</a:t>
            </a:r>
            <a:r>
              <a:rPr lang="ja-JP" altLang="en-US" dirty="0">
                <a:solidFill>
                  <a:schemeClr val="tx1">
                    <a:lumMod val="95000"/>
                    <a:lumOff val="5000"/>
                  </a:schemeClr>
                </a:solidFill>
                <a:latin typeface="メイリオ" panose="020B0604030504040204" pitchFamily="50" charset="-128"/>
                <a:ea typeface="メイリオ" panose="020B0604030504040204" pitchFamily="50" charset="-128"/>
              </a:rPr>
              <a:t>創り</a:t>
            </a:r>
            <a:endParaRPr lang="en-US" altLang="ja-JP"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2400" dirty="0">
              <a:solidFill>
                <a:schemeClr val="tx1">
                  <a:lumMod val="95000"/>
                  <a:lumOff val="5000"/>
                </a:schemeClr>
              </a:solidFill>
              <a:latin typeface="メイリオ" panose="020B0604030504040204" pitchFamily="50" charset="-128"/>
              <a:ea typeface="メイリオ" panose="020B0604030504040204" pitchFamily="50" charset="-128"/>
            </a:endParaRPr>
          </a:p>
          <a:p>
            <a:pPr algn="ctr"/>
            <a:r>
              <a:rPr kumimoji="1" lang="ja-JP" altLang="en-US" sz="2400" dirty="0">
                <a:solidFill>
                  <a:srgbClr val="0000FF"/>
                </a:solidFill>
                <a:latin typeface="メイリオ" panose="020B0604030504040204" pitchFamily="50" charset="-128"/>
                <a:ea typeface="メイリオ" panose="020B0604030504040204" pitchFamily="50" charset="-128"/>
              </a:rPr>
              <a:t>トップ</a:t>
            </a:r>
            <a:r>
              <a:rPr kumimoji="1" lang="en-US" altLang="ja-JP" sz="2400" dirty="0">
                <a:solidFill>
                  <a:srgbClr val="0000FF"/>
                </a:solidFill>
                <a:latin typeface="メイリオ" panose="020B0604030504040204" pitchFamily="50" charset="-128"/>
                <a:ea typeface="メイリオ" panose="020B0604030504040204" pitchFamily="50" charset="-128"/>
              </a:rPr>
              <a:t>&amp;</a:t>
            </a:r>
            <a:r>
              <a:rPr kumimoji="1" lang="ja-JP" altLang="en-US" sz="2400" dirty="0">
                <a:solidFill>
                  <a:srgbClr val="0000FF"/>
                </a:solidFill>
                <a:latin typeface="メイリオ" panose="020B0604030504040204" pitchFamily="50" charset="-128"/>
                <a:ea typeface="メイリオ" panose="020B0604030504040204" pitchFamily="50" charset="-128"/>
              </a:rPr>
              <a:t>ミドルリーダー</a:t>
            </a:r>
          </a:p>
          <a:p>
            <a:pPr algn="ctr"/>
            <a:r>
              <a:rPr kumimoji="1" lang="ja-JP" altLang="en-US" sz="2400" dirty="0">
                <a:solidFill>
                  <a:srgbClr val="0000FF"/>
                </a:solidFill>
                <a:latin typeface="メイリオ" panose="020B0604030504040204" pitchFamily="50" charset="-128"/>
                <a:ea typeface="メイリオ" panose="020B0604030504040204" pitchFamily="50" charset="-128"/>
              </a:rPr>
              <a:t>刺激・気付き</a:t>
            </a:r>
            <a:r>
              <a:rPr lang="ja-JP" altLang="en-US" sz="2400" dirty="0">
                <a:solidFill>
                  <a:srgbClr val="0000FF"/>
                </a:solidFill>
                <a:latin typeface="メイリオ" panose="020B0604030504040204" pitchFamily="50" charset="-128"/>
                <a:ea typeface="メイリオ" panose="020B0604030504040204" pitchFamily="50" charset="-128"/>
              </a:rPr>
              <a:t>・</a:t>
            </a:r>
            <a:r>
              <a:rPr kumimoji="1" lang="ja-JP" altLang="en-US" sz="2400" dirty="0">
                <a:solidFill>
                  <a:srgbClr val="0000FF"/>
                </a:solidFill>
                <a:latin typeface="メイリオ" panose="020B0604030504040204" pitchFamily="50" charset="-128"/>
                <a:ea typeface="メイリオ" panose="020B0604030504040204" pitchFamily="50" charset="-128"/>
              </a:rPr>
              <a:t>学び</a:t>
            </a:r>
            <a:r>
              <a:rPr lang="ja-JP" altLang="en-US" sz="2400" dirty="0">
                <a:solidFill>
                  <a:srgbClr val="0000FF"/>
                </a:solidFill>
                <a:latin typeface="メイリオ" panose="020B0604030504040204" pitchFamily="50" charset="-128"/>
                <a:ea typeface="メイリオ" panose="020B0604030504040204" pitchFamily="50" charset="-128"/>
              </a:rPr>
              <a:t>・</a:t>
            </a:r>
            <a:r>
              <a:rPr kumimoji="1" lang="ja-JP" altLang="en-US" sz="2400" dirty="0">
                <a:solidFill>
                  <a:srgbClr val="0000FF"/>
                </a:solidFill>
                <a:latin typeface="メイリオ" panose="020B0604030504040204" pitchFamily="50" charset="-128"/>
                <a:ea typeface="メイリオ" panose="020B0604030504040204" pitchFamily="50" charset="-128"/>
              </a:rPr>
              <a:t>問題解決</a:t>
            </a:r>
            <a:endParaRPr kumimoji="1" lang="en-US" altLang="ja-JP" sz="2400" dirty="0">
              <a:solidFill>
                <a:srgbClr val="0000FF"/>
              </a:solidFill>
              <a:latin typeface="メイリオ" panose="020B0604030504040204" pitchFamily="50" charset="-128"/>
              <a:ea typeface="メイリオ" panose="020B0604030504040204" pitchFamily="50" charset="-128"/>
            </a:endParaRPr>
          </a:p>
          <a:p>
            <a:endParaRPr kumimoji="1" lang="ja-JP" altLang="en-US" dirty="0">
              <a:solidFill>
                <a:srgbClr val="0000FF"/>
              </a:solidFill>
              <a:latin typeface="メイリオ" panose="020B0604030504040204" pitchFamily="50" charset="-128"/>
              <a:ea typeface="メイリオ" panose="020B0604030504040204" pitchFamily="50" charset="-128"/>
            </a:endParaRPr>
          </a:p>
          <a:p>
            <a:endParaRPr kumimoji="1" lang="ja-JP" altLang="en-US" dirty="0">
              <a:solidFill>
                <a:srgbClr val="0000FF"/>
              </a:solidFill>
              <a:latin typeface="メイリオ" panose="020B0604030504040204" pitchFamily="50" charset="-128"/>
              <a:ea typeface="メイリオ" panose="020B0604030504040204" pitchFamily="50" charset="-128"/>
            </a:endParaRPr>
          </a:p>
          <a:p>
            <a:pPr>
              <a:spcBef>
                <a:spcPts val="600"/>
              </a:spcBef>
            </a:pPr>
            <a:r>
              <a:rPr kumimoji="1"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rPr>
              <a:t>1.</a:t>
            </a:r>
            <a:r>
              <a:rPr kumimoji="1" lang="ja-JP" altLang="en-US" sz="2400" b="1" dirty="0">
                <a:solidFill>
                  <a:schemeClr val="tx1">
                    <a:lumMod val="95000"/>
                    <a:lumOff val="5000"/>
                  </a:schemeClr>
                </a:solidFill>
                <a:latin typeface="メイリオ" panose="020B0604030504040204" pitchFamily="50" charset="-128"/>
                <a:ea typeface="メイリオ" panose="020B0604030504040204" pitchFamily="50" charset="-128"/>
              </a:rPr>
              <a:t>次世代</a:t>
            </a:r>
            <a:r>
              <a:rPr kumimoji="1" lang="ja-JP" altLang="en-US" sz="2400" b="1" dirty="0">
                <a:solidFill>
                  <a:srgbClr val="0000FF"/>
                </a:solidFill>
                <a:latin typeface="メイリオ" panose="020B0604030504040204" pitchFamily="50" charset="-128"/>
                <a:ea typeface="メイリオ" panose="020B0604030504040204" pitchFamily="50" charset="-128"/>
              </a:rPr>
              <a:t>経営</a:t>
            </a:r>
            <a:r>
              <a:rPr kumimoji="1" lang="ja-JP" altLang="en-US" sz="2400" b="1" dirty="0">
                <a:solidFill>
                  <a:schemeClr val="tx1">
                    <a:lumMod val="95000"/>
                    <a:lumOff val="5000"/>
                  </a:schemeClr>
                </a:solidFill>
                <a:latin typeface="メイリオ" panose="020B0604030504040204" pitchFamily="50" charset="-128"/>
                <a:ea typeface="メイリオ" panose="020B0604030504040204" pitchFamily="50" charset="-128"/>
              </a:rPr>
              <a:t>コース</a:t>
            </a:r>
            <a:endParaRPr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endParaRPr>
          </a:p>
          <a:p>
            <a:pPr>
              <a:spcBef>
                <a:spcPts val="600"/>
              </a:spcBef>
            </a:pPr>
            <a:r>
              <a:rPr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rPr>
              <a:t>2.</a:t>
            </a:r>
            <a:r>
              <a:rPr lang="ja-JP" altLang="en-US" sz="2400" b="1" dirty="0">
                <a:solidFill>
                  <a:srgbClr val="0000FF"/>
                </a:solidFill>
                <a:latin typeface="メイリオ" panose="020B0604030504040204" pitchFamily="50" charset="-128"/>
                <a:ea typeface="メイリオ" panose="020B0604030504040204" pitchFamily="50" charset="-128"/>
              </a:rPr>
              <a:t>右腕</a:t>
            </a:r>
            <a:r>
              <a:rPr lang="ja-JP" altLang="en-US" sz="2400" b="1" dirty="0">
                <a:solidFill>
                  <a:schemeClr val="tx1">
                    <a:lumMod val="95000"/>
                    <a:lumOff val="5000"/>
                  </a:schemeClr>
                </a:solidFill>
                <a:latin typeface="メイリオ" panose="020B0604030504040204" pitchFamily="50" charset="-128"/>
                <a:ea typeface="メイリオ" panose="020B0604030504040204" pitchFamily="50" charset="-128"/>
              </a:rPr>
              <a:t>幹部コース</a:t>
            </a:r>
            <a:endParaRPr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endParaRPr>
          </a:p>
          <a:p>
            <a:pPr>
              <a:spcBef>
                <a:spcPts val="600"/>
              </a:spcBef>
            </a:pPr>
            <a:r>
              <a:rPr kumimoji="1"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rPr>
              <a:t>3.</a:t>
            </a:r>
            <a:r>
              <a:rPr kumimoji="1" lang="ja-JP" altLang="en-US" sz="2400" b="1" dirty="0">
                <a:solidFill>
                  <a:schemeClr val="tx1">
                    <a:lumMod val="95000"/>
                    <a:lumOff val="5000"/>
                  </a:schemeClr>
                </a:solidFill>
                <a:latin typeface="メイリオ" panose="020B0604030504040204" pitchFamily="50" charset="-128"/>
                <a:ea typeface="メイリオ" panose="020B0604030504040204" pitchFamily="50" charset="-128"/>
              </a:rPr>
              <a:t>経営</a:t>
            </a:r>
            <a:r>
              <a:rPr kumimoji="1" lang="ja-JP" altLang="en-US" sz="2400" b="1" dirty="0">
                <a:solidFill>
                  <a:srgbClr val="0000FF"/>
                </a:solidFill>
                <a:latin typeface="メイリオ" panose="020B0604030504040204" pitchFamily="50" charset="-128"/>
                <a:ea typeface="メイリオ" panose="020B0604030504040204" pitchFamily="50" charset="-128"/>
              </a:rPr>
              <a:t>財務</a:t>
            </a:r>
            <a:r>
              <a:rPr kumimoji="1" lang="ja-JP" altLang="en-US" sz="2400" b="1" dirty="0">
                <a:solidFill>
                  <a:schemeClr val="tx1">
                    <a:lumMod val="95000"/>
                    <a:lumOff val="5000"/>
                  </a:schemeClr>
                </a:solidFill>
                <a:latin typeface="メイリオ" panose="020B0604030504040204" pitchFamily="50" charset="-128"/>
                <a:ea typeface="メイリオ" panose="020B0604030504040204" pitchFamily="50" charset="-128"/>
              </a:rPr>
              <a:t>コース</a:t>
            </a:r>
            <a:endParaRPr kumimoji="1"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endParaRPr>
          </a:p>
          <a:p>
            <a:endParaRPr lang="ja-JP" altLang="en-US" sz="1400" b="1" dirty="0">
              <a:solidFill>
                <a:srgbClr val="0000FF"/>
              </a:solidFill>
              <a:latin typeface="メイリオ" panose="020B0604030504040204" pitchFamily="50" charset="-128"/>
              <a:ea typeface="メイリオ" panose="020B0604030504040204" pitchFamily="50" charset="-128"/>
            </a:endParaRPr>
          </a:p>
          <a:p>
            <a:pPr marL="288000"/>
            <a:r>
              <a:rPr lang="ja-JP" altLang="en-US" sz="1200" dirty="0">
                <a:solidFill>
                  <a:schemeClr val="bg2">
                    <a:lumMod val="10000"/>
                  </a:schemeClr>
                </a:solidFill>
                <a:latin typeface="メイリオ" panose="020B0604030504040204" pitchFamily="50" charset="-128"/>
                <a:ea typeface="メイリオ" panose="020B0604030504040204" pitchFamily="50" charset="-128"/>
              </a:rPr>
              <a:t>・　コンサルタント</a:t>
            </a:r>
            <a:r>
              <a:rPr lang="en-US" altLang="ja-JP" sz="1200" dirty="0">
                <a:solidFill>
                  <a:schemeClr val="bg2">
                    <a:lumMod val="10000"/>
                  </a:schemeClr>
                </a:solidFill>
                <a:latin typeface="メイリオ" panose="020B0604030504040204" pitchFamily="50" charset="-128"/>
                <a:ea typeface="メイリオ" panose="020B0604030504040204" pitchFamily="50" charset="-128"/>
              </a:rPr>
              <a:t>27</a:t>
            </a:r>
            <a:r>
              <a:rPr lang="ja-JP" altLang="en-US" sz="1200" dirty="0">
                <a:solidFill>
                  <a:schemeClr val="bg2">
                    <a:lumMod val="10000"/>
                  </a:schemeClr>
                </a:solidFill>
                <a:latin typeface="メイリオ" panose="020B0604030504040204" pitchFamily="50" charset="-128"/>
                <a:ea typeface="メイリオ" panose="020B0604030504040204" pitchFamily="50" charset="-128"/>
              </a:rPr>
              <a:t>年の直指導</a:t>
            </a:r>
          </a:p>
          <a:p>
            <a:pPr marL="288000"/>
            <a:r>
              <a:rPr lang="ja-JP" altLang="en-US" sz="1200" dirty="0">
                <a:solidFill>
                  <a:schemeClr val="bg2">
                    <a:lumMod val="10000"/>
                  </a:schemeClr>
                </a:solidFill>
                <a:latin typeface="メイリオ" panose="020B0604030504040204" pitchFamily="50" charset="-128"/>
                <a:ea typeface="メイリオ" panose="020B0604030504040204" pitchFamily="50" charset="-128"/>
              </a:rPr>
              <a:t>・　</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少人数制</a:t>
            </a:r>
            <a:r>
              <a:rPr kumimoji="1" lang="en-US" altLang="ja-JP" sz="1200" dirty="0">
                <a:solidFill>
                  <a:schemeClr val="bg2">
                    <a:lumMod val="10000"/>
                  </a:schemeClr>
                </a:solidFill>
                <a:latin typeface="メイリオ" panose="020B0604030504040204" pitchFamily="50" charset="-128"/>
                <a:ea typeface="メイリオ" panose="020B0604030504040204" pitchFamily="50" charset="-128"/>
              </a:rPr>
              <a:t>6</a:t>
            </a:r>
            <a:r>
              <a:rPr lang="ja-JP" altLang="en-US" sz="1200" dirty="0">
                <a:solidFill>
                  <a:schemeClr val="bg2">
                    <a:lumMod val="10000"/>
                  </a:schemeClr>
                </a:solidFill>
                <a:latin typeface="メイリオ" panose="020B0604030504040204" pitchFamily="50" charset="-128"/>
                <a:ea typeface="メイリオ" panose="020B0604030504040204" pitchFamily="50" charset="-128"/>
              </a:rPr>
              <a:t>人限定</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　</a:t>
            </a:r>
          </a:p>
          <a:p>
            <a:pPr marL="288000"/>
            <a:r>
              <a:rPr lang="ja-JP" altLang="en-US" sz="1200"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　</a:t>
            </a:r>
            <a:r>
              <a:rPr lang="ja-JP" altLang="en-US" sz="1200" dirty="0">
                <a:solidFill>
                  <a:schemeClr val="bg2">
                    <a:lumMod val="10000"/>
                  </a:schemeClr>
                </a:solidFill>
                <a:latin typeface="メイリオ" panose="020B0604030504040204" pitchFamily="50" charset="-128"/>
                <a:ea typeface="メイリオ" panose="020B0604030504040204" pitchFamily="50" charset="-128"/>
              </a:rPr>
              <a:t>リアル開催</a:t>
            </a:r>
          </a:p>
          <a:p>
            <a:pPr marL="288000"/>
            <a:r>
              <a:rPr lang="ja-JP" altLang="en-US" sz="1200" dirty="0">
                <a:solidFill>
                  <a:schemeClr val="bg2">
                    <a:lumMod val="10000"/>
                  </a:schemeClr>
                </a:solidFill>
                <a:latin typeface="メイリオ" panose="020B0604030504040204" pitchFamily="50" charset="-128"/>
                <a:ea typeface="メイリオ" panose="020B0604030504040204" pitchFamily="50" charset="-128"/>
              </a:rPr>
              <a:t>・　福岡天神会場</a:t>
            </a:r>
          </a:p>
          <a:p>
            <a:pPr marL="288000"/>
            <a:r>
              <a:rPr lang="ja-JP" altLang="en-US" sz="1200" dirty="0">
                <a:solidFill>
                  <a:schemeClr val="bg2">
                    <a:lumMod val="10000"/>
                  </a:schemeClr>
                </a:solidFill>
                <a:latin typeface="メイリオ" panose="020B0604030504040204" pitchFamily="50" charset="-128"/>
                <a:ea typeface="メイリオ" panose="020B0604030504040204" pitchFamily="50" charset="-128"/>
              </a:rPr>
              <a:t>・　毎回懇親会開催</a:t>
            </a:r>
            <a:r>
              <a:rPr lang="en-US" altLang="ja-JP" sz="1200" dirty="0">
                <a:solidFill>
                  <a:schemeClr val="bg2">
                    <a:lumMod val="10000"/>
                  </a:schemeClr>
                </a:solidFill>
                <a:latin typeface="メイリオ" panose="020B0604030504040204" pitchFamily="50" charset="-128"/>
                <a:ea typeface="メイリオ" panose="020B0604030504040204" pitchFamily="50" charset="-128"/>
              </a:rPr>
              <a:t>(</a:t>
            </a:r>
            <a:r>
              <a:rPr lang="ja-JP" altLang="en-US" sz="1200" dirty="0">
                <a:solidFill>
                  <a:schemeClr val="bg2">
                    <a:lumMod val="10000"/>
                  </a:schemeClr>
                </a:solidFill>
                <a:latin typeface="メイリオ" panose="020B0604030504040204" pitchFamily="50" charset="-128"/>
                <a:ea typeface="メイリオ" panose="020B0604030504040204" pitchFamily="50" charset="-128"/>
              </a:rPr>
              <a:t>任意参加</a:t>
            </a:r>
            <a:r>
              <a:rPr lang="en-US" altLang="ja-JP" sz="1200" dirty="0">
                <a:solidFill>
                  <a:schemeClr val="bg2">
                    <a:lumMod val="10000"/>
                  </a:schemeClr>
                </a:solidFill>
                <a:latin typeface="メイリオ" panose="020B0604030504040204" pitchFamily="50" charset="-128"/>
                <a:ea typeface="メイリオ" panose="020B0604030504040204" pitchFamily="50" charset="-128"/>
              </a:rPr>
              <a:t>)</a:t>
            </a:r>
          </a:p>
          <a:p>
            <a:endParaRPr kumimoji="1" lang="ja-JP" altLang="en-US" sz="1200" dirty="0">
              <a:solidFill>
                <a:schemeClr val="bg2">
                  <a:lumMod val="10000"/>
                </a:schemeClr>
              </a:solidFill>
              <a:latin typeface="メイリオ" panose="020B0604030504040204" pitchFamily="50" charset="-128"/>
              <a:ea typeface="メイリオ" panose="020B0604030504040204" pitchFamily="50" charset="-128"/>
            </a:endParaRPr>
          </a:p>
          <a:p>
            <a:endParaRPr kumimoji="1" lang="ja-JP" altLang="en-US" sz="2800"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5" name="楕円 4">
            <a:extLst>
              <a:ext uri="{FF2B5EF4-FFF2-40B4-BE49-F238E27FC236}">
                <a16:creationId xmlns:a16="http://schemas.microsoft.com/office/drawing/2014/main" xmlns="" id="{44259E87-0F85-447D-B36A-356A08EC7096}"/>
              </a:ext>
            </a:extLst>
          </p:cNvPr>
          <p:cNvSpPr/>
          <p:nvPr/>
        </p:nvSpPr>
        <p:spPr>
          <a:xfrm>
            <a:off x="3525089" y="5060559"/>
            <a:ext cx="2018536" cy="142369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2">
                    <a:lumMod val="10000"/>
                  </a:schemeClr>
                </a:solidFill>
                <a:latin typeface="+mn-ea"/>
              </a:rPr>
              <a:t>先着順</a:t>
            </a:r>
          </a:p>
          <a:p>
            <a:pPr algn="ctr"/>
            <a:r>
              <a:rPr lang="ja-JP" altLang="en-US" sz="2400" b="1" dirty="0">
                <a:solidFill>
                  <a:schemeClr val="bg2">
                    <a:lumMod val="10000"/>
                  </a:schemeClr>
                </a:solidFill>
                <a:latin typeface="+mn-ea"/>
              </a:rPr>
              <a:t>申し込み</a:t>
            </a:r>
            <a:endParaRPr kumimoji="1" lang="ja-JP" altLang="en-US" sz="2800" b="1"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2" name="楕円 1">
            <a:extLst>
              <a:ext uri="{FF2B5EF4-FFF2-40B4-BE49-F238E27FC236}">
                <a16:creationId xmlns:a16="http://schemas.microsoft.com/office/drawing/2014/main" xmlns="" id="{269E1A8D-5B98-4A3F-9B84-8DBBBB30B11A}"/>
              </a:ext>
            </a:extLst>
          </p:cNvPr>
          <p:cNvSpPr/>
          <p:nvPr/>
        </p:nvSpPr>
        <p:spPr>
          <a:xfrm>
            <a:off x="254069" y="7425165"/>
            <a:ext cx="4915583" cy="1613112"/>
          </a:xfrm>
          <a:prstGeom prst="ellipse">
            <a:avLst/>
          </a:prstGeom>
          <a:solidFill>
            <a:srgbClr val="92D05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kern="100" dirty="0">
                <a:solidFill>
                  <a:srgbClr val="FF0000"/>
                </a:solidFill>
                <a:latin typeface="メイリオ" panose="020B0604030504040204" pitchFamily="50" charset="-128"/>
                <a:ea typeface="メイリオ" panose="020B0604030504040204" pitchFamily="50" charset="-128"/>
                <a:cs typeface="Times New Roman"/>
              </a:rPr>
              <a:t>本気で</a:t>
            </a:r>
            <a:endParaRPr lang="en-US" altLang="ja-JP" sz="2400" b="1" kern="100" dirty="0">
              <a:solidFill>
                <a:srgbClr val="FF0000"/>
              </a:solidFill>
              <a:latin typeface="メイリオ" panose="020B0604030504040204" pitchFamily="50" charset="-128"/>
              <a:ea typeface="メイリオ" panose="020B0604030504040204" pitchFamily="50" charset="-128"/>
              <a:cs typeface="Times New Roman"/>
            </a:endParaRPr>
          </a:p>
          <a:p>
            <a:pPr algn="ctr"/>
            <a:r>
              <a:rPr lang="ja-JP" altLang="en-US"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学びたい、変わりたい、成長したい、いい会社にしたい方々</a:t>
            </a:r>
          </a:p>
          <a:p>
            <a:pPr algn="ctr"/>
            <a:endParaRPr lang="ja-JP" altLang="en-US"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ctr"/>
            <a:r>
              <a:rPr lang="ja-JP" altLang="en-US"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ご参加ください</a:t>
            </a:r>
          </a:p>
        </p:txBody>
      </p:sp>
      <p:sp>
        <p:nvSpPr>
          <p:cNvPr id="16" name="テキスト ボックス 15">
            <a:extLst>
              <a:ext uri="{FF2B5EF4-FFF2-40B4-BE49-F238E27FC236}">
                <a16:creationId xmlns:a16="http://schemas.microsoft.com/office/drawing/2014/main" xmlns="" id="{5AE71C9C-BDFB-46C6-BBD6-1E9855A27FA1}"/>
              </a:ext>
            </a:extLst>
          </p:cNvPr>
          <p:cNvSpPr txBox="1"/>
          <p:nvPr/>
        </p:nvSpPr>
        <p:spPr>
          <a:xfrm>
            <a:off x="4644000" y="9522000"/>
            <a:ext cx="2088000" cy="261610"/>
          </a:xfrm>
          <a:prstGeom prst="rect">
            <a:avLst/>
          </a:prstGeom>
          <a:noFill/>
        </p:spPr>
        <p:txBody>
          <a:bodyPr wrap="square">
            <a:spAutoFit/>
          </a:bodyPr>
          <a:lstStyle/>
          <a:p>
            <a:pPr algn="r"/>
            <a:r>
              <a:rPr lang="en-US" altLang="ja-JP" sz="1050" b="1" kern="100" dirty="0">
                <a:solidFill>
                  <a:schemeClr val="tx1">
                    <a:lumMod val="95000"/>
                    <a:lumOff val="5000"/>
                  </a:schemeClr>
                </a:solidFill>
                <a:effectLst/>
                <a:latin typeface="メイリオ" panose="020B0604030504040204" pitchFamily="50" charset="-128"/>
                <a:ea typeface="メイリオ" panose="020B0604030504040204" pitchFamily="50" charset="-128"/>
                <a:cs typeface="メイリオ" panose="020B0604030504040204" pitchFamily="50" charset="-128"/>
              </a:rPr>
              <a:t>http://www.tbm5p.co.jp</a:t>
            </a:r>
            <a:endParaRPr lang="ja-JP" altLang="ja-JP" sz="1200" b="1" kern="100" dirty="0">
              <a:solidFill>
                <a:schemeClr val="tx1">
                  <a:lumMod val="95000"/>
                  <a:lumOff val="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xmlns="" id="{F2A531EA-BE36-49D9-8112-9A8FFC6E11BE}"/>
              </a:ext>
            </a:extLst>
          </p:cNvPr>
          <p:cNvSpPr/>
          <p:nvPr/>
        </p:nvSpPr>
        <p:spPr>
          <a:xfrm>
            <a:off x="108000" y="9360000"/>
            <a:ext cx="1291564" cy="468000"/>
          </a:xfrm>
          <a:prstGeom prst="rect">
            <a:avLst/>
          </a:prstGeom>
        </p:spPr>
        <p:txBody>
          <a:bodyPr tIns="0" bIns="0">
            <a:spAutoFit/>
          </a:bodyPr>
          <a:lstStyle/>
          <a:p>
            <a:pPr algn="l">
              <a:lnSpc>
                <a:spcPts val="3800"/>
              </a:lnSpc>
              <a:defRPr/>
            </a:pPr>
            <a:r>
              <a:rPr kumimoji="1" lang="en-US" altLang="ja-JP" sz="3600" dirty="0">
                <a:solidFill>
                  <a:srgbClr val="FF0000"/>
                </a:solidFill>
                <a:latin typeface="Aharoni" pitchFamily="2" charset="-79"/>
                <a:ea typeface="ＭＳ Ｐゴシック" charset="-128"/>
                <a:cs typeface="Aharoni" pitchFamily="2" charset="-79"/>
              </a:rPr>
              <a:t>TBM</a:t>
            </a:r>
            <a:endParaRPr kumimoji="1" lang="en-US" altLang="ja-JP" sz="3600" dirty="0">
              <a:solidFill>
                <a:srgbClr val="000000"/>
              </a:solidFill>
              <a:latin typeface="Aharoni" pitchFamily="2" charset="-79"/>
              <a:ea typeface="ＭＳ Ｐゴシック" charset="-128"/>
              <a:cs typeface="Aharoni" pitchFamily="2" charset="-79"/>
            </a:endParaRPr>
          </a:p>
        </p:txBody>
      </p:sp>
      <p:sp>
        <p:nvSpPr>
          <p:cNvPr id="20" name="正方形/長方形 19">
            <a:extLst>
              <a:ext uri="{FF2B5EF4-FFF2-40B4-BE49-F238E27FC236}">
                <a16:creationId xmlns:a16="http://schemas.microsoft.com/office/drawing/2014/main" xmlns="" id="{FC8CFB10-444B-4C47-B6B6-094DD23CAFFE}"/>
              </a:ext>
            </a:extLst>
          </p:cNvPr>
          <p:cNvSpPr/>
          <p:nvPr/>
        </p:nvSpPr>
        <p:spPr>
          <a:xfrm>
            <a:off x="1116000" y="9518400"/>
            <a:ext cx="2593446" cy="295275"/>
          </a:xfrm>
          <a:prstGeom prst="rect">
            <a:avLst/>
          </a:prstGeom>
        </p:spPr>
        <p:txBody>
          <a:bodyPr>
            <a:spAutoFit/>
          </a:bodyPr>
          <a:lstStyle/>
          <a:p>
            <a:pPr>
              <a:defRPr/>
            </a:pPr>
            <a:r>
              <a:rPr lang="en-US" altLang="ja-JP" sz="1200" dirty="0">
                <a:solidFill>
                  <a:srgbClr val="000000"/>
                </a:solidFill>
                <a:latin typeface="Aharoni" pitchFamily="2" charset="-79"/>
                <a:ea typeface="ＭＳ Ｐゴシック" charset="-128"/>
                <a:cs typeface="Aharoni" pitchFamily="2" charset="-79"/>
              </a:rPr>
              <a:t>Total  Business  Management</a:t>
            </a:r>
            <a:endParaRPr lang="ja-JP" altLang="en-US" sz="1200" dirty="0">
              <a:solidFill>
                <a:srgbClr val="000000"/>
              </a:solidFill>
              <a:latin typeface="ＭＳ Ｐゴシック" charset="-128"/>
              <a:ea typeface="ＭＳ Ｐゴシック" charset="-128"/>
            </a:endParaRPr>
          </a:p>
        </p:txBody>
      </p:sp>
      <p:sp>
        <p:nvSpPr>
          <p:cNvPr id="21" name="テキスト ボックス 20">
            <a:extLst>
              <a:ext uri="{FF2B5EF4-FFF2-40B4-BE49-F238E27FC236}">
                <a16:creationId xmlns:a16="http://schemas.microsoft.com/office/drawing/2014/main" xmlns="" id="{503F8226-04ED-4E0E-8C41-E3D68821FB3F}"/>
              </a:ext>
            </a:extLst>
          </p:cNvPr>
          <p:cNvSpPr txBox="1"/>
          <p:nvPr/>
        </p:nvSpPr>
        <p:spPr>
          <a:xfrm>
            <a:off x="108000" y="889222"/>
            <a:ext cx="6367631" cy="1354217"/>
          </a:xfrm>
          <a:prstGeom prst="rect">
            <a:avLst/>
          </a:prstGeom>
          <a:noFill/>
        </p:spPr>
        <p:txBody>
          <a:bodyPr wrap="square" anchor="ctr">
            <a:spAutoFit/>
          </a:bodyPr>
          <a:lstStyle/>
          <a:p>
            <a:pPr algn="ctr"/>
            <a:r>
              <a:rPr kumimoji="1" lang="en-US" altLang="ja-JP" sz="2800" b="1" dirty="0">
                <a:solidFill>
                  <a:schemeClr val="bg2">
                    <a:lumMod val="10000"/>
                  </a:schemeClr>
                </a:solidFill>
                <a:latin typeface="メイリオ" panose="020B0604030504040204" pitchFamily="50" charset="-128"/>
                <a:ea typeface="メイリオ" panose="020B0604030504040204" pitchFamily="50" charset="-128"/>
              </a:rPr>
              <a:t>2023</a:t>
            </a:r>
            <a:r>
              <a:rPr kumimoji="1" lang="ja-JP" altLang="en-US" sz="2800" b="1" dirty="0">
                <a:solidFill>
                  <a:schemeClr val="bg2">
                    <a:lumMod val="10000"/>
                  </a:schemeClr>
                </a:solidFill>
                <a:latin typeface="メイリオ" panose="020B0604030504040204" pitchFamily="50" charset="-128"/>
                <a:ea typeface="メイリオ" panose="020B0604030504040204" pitchFamily="50" charset="-128"/>
              </a:rPr>
              <a:t>年</a:t>
            </a:r>
            <a:r>
              <a:rPr kumimoji="1" lang="en-US" altLang="ja-JP" sz="2800" b="1" dirty="0">
                <a:solidFill>
                  <a:schemeClr val="bg2">
                    <a:lumMod val="10000"/>
                  </a:schemeClr>
                </a:solidFill>
                <a:latin typeface="メイリオ" panose="020B0604030504040204" pitchFamily="50" charset="-128"/>
                <a:ea typeface="メイリオ" panose="020B0604030504040204" pitchFamily="50" charset="-128"/>
              </a:rPr>
              <a:t>6</a:t>
            </a:r>
            <a:r>
              <a:rPr kumimoji="1" lang="ja-JP" altLang="en-US" sz="2800" b="1" dirty="0">
                <a:solidFill>
                  <a:schemeClr val="bg2">
                    <a:lumMod val="10000"/>
                  </a:schemeClr>
                </a:solidFill>
                <a:latin typeface="メイリオ" panose="020B0604030504040204" pitchFamily="50" charset="-128"/>
                <a:ea typeface="メイリオ" panose="020B0604030504040204" pitchFamily="50" charset="-128"/>
              </a:rPr>
              <a:t>月～</a:t>
            </a:r>
          </a:p>
          <a:p>
            <a:pPr algn="ctr"/>
            <a:r>
              <a:rPr kumimoji="1" lang="ja-JP" altLang="en-US" sz="5400" b="1"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5400" b="1" dirty="0">
                <a:solidFill>
                  <a:srgbClr val="0000FF"/>
                </a:solidFill>
                <a:latin typeface="メイリオ" panose="020B0604030504040204" pitchFamily="50" charset="-128"/>
                <a:ea typeface="メイリオ" panose="020B0604030504040204" pitchFamily="50" charset="-128"/>
              </a:rPr>
              <a:t>頴川</a:t>
            </a:r>
            <a:r>
              <a:rPr kumimoji="1" lang="ja-JP" altLang="en-US" sz="5400" b="1" dirty="0">
                <a:solidFill>
                  <a:schemeClr val="tx1">
                    <a:lumMod val="95000"/>
                    <a:lumOff val="5000"/>
                  </a:schemeClr>
                </a:solidFill>
                <a:latin typeface="メイリオ" panose="020B0604030504040204" pitchFamily="50" charset="-128"/>
                <a:ea typeface="メイリオ" panose="020B0604030504040204" pitchFamily="50" charset="-128"/>
              </a:rPr>
              <a:t>塾</a:t>
            </a:r>
            <a:r>
              <a:rPr kumimoji="1" lang="ja-JP" altLang="en-US" sz="5400" b="1" dirty="0">
                <a:solidFill>
                  <a:schemeClr val="bg2">
                    <a:lumMod val="10000"/>
                  </a:schemeClr>
                </a:solidFill>
                <a:latin typeface="メイリオ" panose="020B0604030504040204" pitchFamily="50" charset="-128"/>
                <a:ea typeface="メイリオ" panose="020B0604030504040204" pitchFamily="50" charset="-128"/>
              </a:rPr>
              <a:t>」募集案内</a:t>
            </a:r>
          </a:p>
        </p:txBody>
      </p:sp>
      <p:sp>
        <p:nvSpPr>
          <p:cNvPr id="15" name="フローチャート: 処理 14">
            <a:extLst>
              <a:ext uri="{FF2B5EF4-FFF2-40B4-BE49-F238E27FC236}">
                <a16:creationId xmlns:a16="http://schemas.microsoft.com/office/drawing/2014/main" xmlns="" id="{DC448F2B-15E7-41DE-8259-C7EBEED2B089}"/>
              </a:ext>
            </a:extLst>
          </p:cNvPr>
          <p:cNvSpPr/>
          <p:nvPr/>
        </p:nvSpPr>
        <p:spPr>
          <a:xfrm>
            <a:off x="452728" y="253310"/>
            <a:ext cx="744024" cy="667242"/>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ローチャート: 処理 16">
            <a:extLst>
              <a:ext uri="{FF2B5EF4-FFF2-40B4-BE49-F238E27FC236}">
                <a16:creationId xmlns:a16="http://schemas.microsoft.com/office/drawing/2014/main" xmlns="" id="{B1EE3AAE-6E60-4486-ABF7-D1C049888202}"/>
              </a:ext>
            </a:extLst>
          </p:cNvPr>
          <p:cNvSpPr/>
          <p:nvPr/>
        </p:nvSpPr>
        <p:spPr>
          <a:xfrm>
            <a:off x="164696" y="100595"/>
            <a:ext cx="744024" cy="667242"/>
          </a:xfrm>
          <a:prstGeom prst="flowChartProcess">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xmlns="" id="{9EDFBDD0-EAAF-3460-2B1B-AC035C61AC5E}"/>
              </a:ext>
            </a:extLst>
          </p:cNvPr>
          <p:cNvSpPr txBox="1"/>
          <p:nvPr/>
        </p:nvSpPr>
        <p:spPr>
          <a:xfrm>
            <a:off x="1799077" y="230176"/>
            <a:ext cx="3556000" cy="369332"/>
          </a:xfrm>
          <a:prstGeom prst="rect">
            <a:avLst/>
          </a:prstGeom>
          <a:noFill/>
        </p:spPr>
        <p:txBody>
          <a:bodyPr wrap="square">
            <a:spAutoFit/>
          </a:bodyPr>
          <a:lstStyle/>
          <a:p>
            <a:r>
              <a:rPr lang="ja-JP" altLang="en-US" sz="18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勝ち残る中小企業指導支援</a:t>
            </a:r>
            <a:endParaRPr lang="ja-JP" altLang="en-US" dirty="0"/>
          </a:p>
        </p:txBody>
      </p:sp>
      <p:grpSp>
        <p:nvGrpSpPr>
          <p:cNvPr id="3" name="グループ化 2"/>
          <p:cNvGrpSpPr/>
          <p:nvPr/>
        </p:nvGrpSpPr>
        <p:grpSpPr>
          <a:xfrm>
            <a:off x="5667478" y="4232332"/>
            <a:ext cx="1008112" cy="4248472"/>
            <a:chOff x="5667478" y="4232332"/>
            <a:chExt cx="1008112" cy="4248472"/>
          </a:xfrm>
        </p:grpSpPr>
        <p:sp>
          <p:nvSpPr>
            <p:cNvPr id="8" name="フローチャート: 照合 7">
              <a:extLst>
                <a:ext uri="{FF2B5EF4-FFF2-40B4-BE49-F238E27FC236}">
                  <a16:creationId xmlns:a16="http://schemas.microsoft.com/office/drawing/2014/main" xmlns="" id="{7A04A7E7-BECD-4877-BE3D-7A45C70ADFED}"/>
                </a:ext>
              </a:extLst>
            </p:cNvPr>
            <p:cNvSpPr/>
            <p:nvPr/>
          </p:nvSpPr>
          <p:spPr>
            <a:xfrm flipH="1">
              <a:off x="5667478" y="4232332"/>
              <a:ext cx="576064" cy="3744416"/>
            </a:xfrm>
            <a:prstGeom prst="flowChartCollat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フローチャート: 照合 10">
              <a:extLst>
                <a:ext uri="{FF2B5EF4-FFF2-40B4-BE49-F238E27FC236}">
                  <a16:creationId xmlns:a16="http://schemas.microsoft.com/office/drawing/2014/main" xmlns="" id="{59325EB2-DAEA-432F-BBDF-C16E441A99C9}"/>
                </a:ext>
              </a:extLst>
            </p:cNvPr>
            <p:cNvSpPr/>
            <p:nvPr/>
          </p:nvSpPr>
          <p:spPr>
            <a:xfrm flipH="1">
              <a:off x="5899567" y="4520364"/>
              <a:ext cx="576064" cy="3744416"/>
            </a:xfrm>
            <a:prstGeom prst="flowChartCollat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フローチャート: 照合 11">
              <a:extLst>
                <a:ext uri="{FF2B5EF4-FFF2-40B4-BE49-F238E27FC236}">
                  <a16:creationId xmlns:a16="http://schemas.microsoft.com/office/drawing/2014/main" xmlns="" id="{0C5E161F-BC40-4CA7-8AFF-D7C1FA8FF7B2}"/>
                </a:ext>
              </a:extLst>
            </p:cNvPr>
            <p:cNvSpPr/>
            <p:nvPr/>
          </p:nvSpPr>
          <p:spPr>
            <a:xfrm flipH="1">
              <a:off x="6099526" y="4736388"/>
              <a:ext cx="576064" cy="3744416"/>
            </a:xfrm>
            <a:prstGeom prst="flowChartCollate">
              <a:avLst/>
            </a:prstGeom>
            <a:gradFill flip="none" rotWithShape="1">
              <a:gsLst>
                <a:gs pos="0">
                  <a:srgbClr val="0000FF">
                    <a:tint val="66000"/>
                    <a:satMod val="160000"/>
                  </a:srgbClr>
                </a:gs>
                <a:gs pos="50000">
                  <a:srgbClr val="0000FF">
                    <a:tint val="44500"/>
                    <a:satMod val="160000"/>
                  </a:srgbClr>
                </a:gs>
                <a:gs pos="100000">
                  <a:srgbClr val="0000FF">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80222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楕円 4">
            <a:extLst>
              <a:ext uri="{FF2B5EF4-FFF2-40B4-BE49-F238E27FC236}">
                <a16:creationId xmlns:a16="http://schemas.microsoft.com/office/drawing/2014/main" xmlns="" id="{44259E87-0F85-447D-B36A-356A08EC7096}"/>
              </a:ext>
            </a:extLst>
          </p:cNvPr>
          <p:cNvSpPr/>
          <p:nvPr/>
        </p:nvSpPr>
        <p:spPr>
          <a:xfrm>
            <a:off x="1356832" y="704528"/>
            <a:ext cx="4088392" cy="57606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chemeClr val="bg2">
                    <a:lumMod val="10000"/>
                  </a:schemeClr>
                </a:solidFill>
                <a:latin typeface="メイリオ" panose="020B0604030504040204" pitchFamily="50" charset="-128"/>
                <a:ea typeface="メイリオ" panose="020B0604030504040204" pitchFamily="50" charset="-128"/>
              </a:rPr>
              <a:t>ご挨拶</a:t>
            </a:r>
            <a:endParaRPr kumimoji="1" lang="ja-JP" altLang="en-US" sz="2000" b="1"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xmlns="" id="{5AE71C9C-BDFB-46C6-BBD6-1E9855A27FA1}"/>
              </a:ext>
            </a:extLst>
          </p:cNvPr>
          <p:cNvSpPr txBox="1"/>
          <p:nvPr/>
        </p:nvSpPr>
        <p:spPr>
          <a:xfrm>
            <a:off x="237704" y="9494003"/>
            <a:ext cx="2294200" cy="253916"/>
          </a:xfrm>
          <a:prstGeom prst="rect">
            <a:avLst/>
          </a:prstGeom>
          <a:noFill/>
        </p:spPr>
        <p:txBody>
          <a:bodyPr wrap="square">
            <a:spAutoFit/>
          </a:bodyPr>
          <a:lstStyle/>
          <a:p>
            <a:pPr algn="just"/>
            <a:r>
              <a:rPr lang="en-US" altLang="ja-JP" sz="1050" b="1" kern="100" dirty="0">
                <a:solidFill>
                  <a:schemeClr val="tx1">
                    <a:lumMod val="95000"/>
                    <a:lumOff val="5000"/>
                  </a:schemeClr>
                </a:solidFill>
                <a:effectLst/>
                <a:latin typeface="メイリオ" panose="020B0604030504040204" pitchFamily="50" charset="-128"/>
                <a:ea typeface="メイリオ" panose="020B0604030504040204" pitchFamily="50" charset="-128"/>
                <a:cs typeface="メイリオ" panose="020B0604030504040204" pitchFamily="50" charset="-128"/>
              </a:rPr>
              <a:t>http://www.tbm5p.co.jp</a:t>
            </a:r>
            <a:endParaRPr lang="ja-JP" altLang="ja-JP" sz="1200" b="1" kern="100" dirty="0">
              <a:solidFill>
                <a:schemeClr val="tx1">
                  <a:lumMod val="95000"/>
                  <a:lumOff val="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フッター プレースホルダー 7">
            <a:extLst>
              <a:ext uri="{FF2B5EF4-FFF2-40B4-BE49-F238E27FC236}">
                <a16:creationId xmlns:a16="http://schemas.microsoft.com/office/drawing/2014/main" xmlns="" id="{410F6CD2-DC86-48EB-9DA3-D0FB804C16B0}"/>
              </a:ext>
            </a:extLst>
          </p:cNvPr>
          <p:cNvSpPr>
            <a:spLocks noGrp="1"/>
          </p:cNvSpPr>
          <p:nvPr>
            <p:ph type="ftr" sz="quarter" idx="11"/>
          </p:nvPr>
        </p:nvSpPr>
        <p:spPr>
          <a:xfrm>
            <a:off x="2343150" y="9720000"/>
            <a:ext cx="2171700" cy="141064"/>
          </a:xfrm>
        </p:spPr>
        <p:txBody>
          <a:bodyPr tIns="0" bIns="0">
            <a:spAutoFit/>
          </a:bodyPr>
          <a:lstStyle/>
          <a:p>
            <a:pPr>
              <a:lnSpc>
                <a:spcPts val="1100"/>
              </a:lnSpc>
            </a:pP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フローチャート: 処理 1">
            <a:extLst>
              <a:ext uri="{FF2B5EF4-FFF2-40B4-BE49-F238E27FC236}">
                <a16:creationId xmlns:a16="http://schemas.microsoft.com/office/drawing/2014/main" xmlns="" id="{C60A6DFF-436C-04B8-B9FC-CD3C92F5EB7A}"/>
              </a:ext>
            </a:extLst>
          </p:cNvPr>
          <p:cNvSpPr/>
          <p:nvPr/>
        </p:nvSpPr>
        <p:spPr>
          <a:xfrm>
            <a:off x="5877272" y="237694"/>
            <a:ext cx="744024" cy="667242"/>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ローチャート: 処理 2">
            <a:extLst>
              <a:ext uri="{FF2B5EF4-FFF2-40B4-BE49-F238E27FC236}">
                <a16:creationId xmlns:a16="http://schemas.microsoft.com/office/drawing/2014/main" xmlns="" id="{24CADE82-4773-094B-1CC8-23CEA3582905}"/>
              </a:ext>
            </a:extLst>
          </p:cNvPr>
          <p:cNvSpPr/>
          <p:nvPr/>
        </p:nvSpPr>
        <p:spPr>
          <a:xfrm>
            <a:off x="5589240" y="84979"/>
            <a:ext cx="744024" cy="667242"/>
          </a:xfrm>
          <a:prstGeom prst="flowChartProcess">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照合 3">
            <a:extLst>
              <a:ext uri="{FF2B5EF4-FFF2-40B4-BE49-F238E27FC236}">
                <a16:creationId xmlns:a16="http://schemas.microsoft.com/office/drawing/2014/main" xmlns="" id="{1132D773-0CD1-BECD-0E4E-78FC81B61478}"/>
              </a:ext>
            </a:extLst>
          </p:cNvPr>
          <p:cNvSpPr/>
          <p:nvPr/>
        </p:nvSpPr>
        <p:spPr>
          <a:xfrm flipH="1">
            <a:off x="449461" y="4995972"/>
            <a:ext cx="576064" cy="3744416"/>
          </a:xfrm>
          <a:prstGeom prst="flowChartCollat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フローチャート: 照合 5">
            <a:extLst>
              <a:ext uri="{FF2B5EF4-FFF2-40B4-BE49-F238E27FC236}">
                <a16:creationId xmlns:a16="http://schemas.microsoft.com/office/drawing/2014/main" xmlns="" id="{C0F29B7E-7FAE-AFD9-2B40-DD7E5AB62C6A}"/>
              </a:ext>
            </a:extLst>
          </p:cNvPr>
          <p:cNvSpPr/>
          <p:nvPr/>
        </p:nvSpPr>
        <p:spPr>
          <a:xfrm flipH="1">
            <a:off x="681550" y="5284004"/>
            <a:ext cx="576064" cy="3744416"/>
          </a:xfrm>
          <a:prstGeom prst="flowChartCollat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フローチャート: 照合 6">
            <a:extLst>
              <a:ext uri="{FF2B5EF4-FFF2-40B4-BE49-F238E27FC236}">
                <a16:creationId xmlns:a16="http://schemas.microsoft.com/office/drawing/2014/main" xmlns="" id="{262C179C-6BEF-7411-6D53-F2619F75C769}"/>
              </a:ext>
            </a:extLst>
          </p:cNvPr>
          <p:cNvSpPr/>
          <p:nvPr/>
        </p:nvSpPr>
        <p:spPr>
          <a:xfrm flipH="1">
            <a:off x="881509" y="5500028"/>
            <a:ext cx="576064" cy="3744416"/>
          </a:xfrm>
          <a:prstGeom prst="flowChartCollate">
            <a:avLst/>
          </a:prstGeom>
          <a:gradFill flip="none" rotWithShape="1">
            <a:gsLst>
              <a:gs pos="0">
                <a:srgbClr val="0000FF">
                  <a:tint val="66000"/>
                  <a:satMod val="160000"/>
                </a:srgbClr>
              </a:gs>
              <a:gs pos="50000">
                <a:srgbClr val="0000FF">
                  <a:tint val="44500"/>
                  <a:satMod val="160000"/>
                </a:srgbClr>
              </a:gs>
              <a:gs pos="100000">
                <a:srgbClr val="0000FF">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xmlns="" id="{EFC1ACC8-18C4-4AB8-AAD2-666675FE846C}"/>
              </a:ext>
            </a:extLst>
          </p:cNvPr>
          <p:cNvSpPr/>
          <p:nvPr/>
        </p:nvSpPr>
        <p:spPr>
          <a:xfrm>
            <a:off x="455251" y="1363622"/>
            <a:ext cx="6214109" cy="8094524"/>
          </a:xfrm>
          <a:prstGeom prst="rect">
            <a:avLst/>
          </a:prstGeom>
          <a:ln>
            <a:solidFill>
              <a:schemeClr val="accent6">
                <a:lumMod val="75000"/>
              </a:schemeClr>
            </a:solidFill>
          </a:ln>
        </p:spPr>
        <p:txBody>
          <a:bodyPr wrap="square">
            <a:spAutoFit/>
          </a:bodyPr>
          <a:lstStyle/>
          <a:p>
            <a:pPr algn="just"/>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a:t>
            </a:r>
            <a:endPar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just"/>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今年度も引き続き</a:t>
            </a:r>
            <a:r>
              <a:rPr lang="en-US" altLang="ja-JP" sz="1200" b="1" kern="100" dirty="0">
                <a:solidFill>
                  <a:srgbClr val="FF0000"/>
                </a:solidFill>
                <a:latin typeface="メイリオ" panose="020B0604030504040204" pitchFamily="50" charset="-128"/>
                <a:ea typeface="メイリオ" panose="020B0604030504040204" pitchFamily="50" charset="-128"/>
                <a:cs typeface="Times New Roman"/>
              </a:rPr>
              <a:t>2023</a:t>
            </a:r>
            <a:r>
              <a:rPr lang="ja-JP" altLang="en-US" sz="1200" b="1" kern="100" dirty="0">
                <a:solidFill>
                  <a:srgbClr val="FF0000"/>
                </a:solidFill>
                <a:latin typeface="メイリオ" panose="020B0604030504040204" pitchFamily="50" charset="-128"/>
                <a:ea typeface="メイリオ" panose="020B0604030504040204" pitchFamily="50" charset="-128"/>
                <a:cs typeface="Times New Roman"/>
              </a:rPr>
              <a:t>年</a:t>
            </a:r>
            <a:r>
              <a:rPr lang="en-US" altLang="ja-JP" sz="1200" b="1" kern="100" dirty="0">
                <a:solidFill>
                  <a:srgbClr val="FF0000"/>
                </a:solidFill>
                <a:latin typeface="メイリオ" panose="020B0604030504040204" pitchFamily="50" charset="-128"/>
                <a:ea typeface="メイリオ" panose="020B0604030504040204" pitchFamily="50" charset="-128"/>
                <a:cs typeface="Times New Roman"/>
              </a:rPr>
              <a:t>6</a:t>
            </a:r>
            <a:r>
              <a:rPr lang="ja-JP" altLang="en-US" sz="1200" b="1" kern="100" dirty="0">
                <a:solidFill>
                  <a:srgbClr val="FF0000"/>
                </a:solidFill>
                <a:latin typeface="メイリオ" panose="020B0604030504040204" pitchFamily="50" charset="-128"/>
                <a:ea typeface="メイリオ" panose="020B0604030504040204" pitchFamily="50" charset="-128"/>
                <a:cs typeface="Times New Roman"/>
              </a:rPr>
              <a:t>月～</a:t>
            </a:r>
            <a:r>
              <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「次世代経営コース」「右腕幹部コース」「経営財務コース」の３コースを開講</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いたします。</a:t>
            </a: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頴川塾は、</a:t>
            </a: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頴川武司が地域経済において必要不可欠の「中小企業」の成長発展存続と雇用確保、そして「次世代経営者幹部」への熱き思いで立ち上げた塾であり、単なるセミナーでは無く、「双方向コミュニケーション直指導」にこだわった少人数制の「経営塾」です。</a:t>
            </a: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体系的かつ一貫性、実例豊富で実践的中小企業経営プログラムにて皆さまの自己成長、「</a:t>
            </a:r>
            <a:r>
              <a:rPr lang="ja-JP" altLang="en-US" sz="1200" b="1" kern="100" dirty="0">
                <a:solidFill>
                  <a:srgbClr val="FF0000"/>
                </a:solidFill>
                <a:latin typeface="メイリオ" panose="020B0604030504040204" pitchFamily="50" charset="-128"/>
                <a:ea typeface="メイリオ" panose="020B0604030504040204" pitchFamily="50" charset="-128"/>
                <a:cs typeface="Times New Roman"/>
              </a:rPr>
              <a:t>小さくても強い会社創り</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」を目指した指導をしております。</a:t>
            </a: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各コースとも確固たるテキスト、演習、実例、参考資料などを用意し、参加者が目的・目標に向かって刺激し合うことにより相乗効果が生まれ、向上心や気付き、学び、意識も高くなり好評です。</a:t>
            </a: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参加者は、現実に背を向けることなくあるべき姿に向かって実践的に学ぶことで</a:t>
            </a:r>
            <a:r>
              <a:rPr lang="ja-JP" altLang="en-US" sz="1200" kern="100" dirty="0">
                <a:solidFill>
                  <a:srgbClr val="0000FF"/>
                </a:solidFill>
                <a:latin typeface="メイリオ" panose="020B0604030504040204" pitchFamily="50" charset="-128"/>
                <a:ea typeface="メイリオ" panose="020B0604030504040204" pitchFamily="50" charset="-128"/>
                <a:cs typeface="Times New Roman"/>
              </a:rPr>
              <a:t>大きな気付きと成長が多くあります。</a:t>
            </a: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特に少人数制による家庭教師に近いきめ細かい指導、異業種参加、個々の問題解決などの実践効果を念頭にした内容が特徴です。</a:t>
            </a:r>
            <a:endPar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just"/>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昼のみならず夜</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懇親会</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の共有などによる複合的な効果も大きく次世代経営コースは「新会社設立、新規ビジネス、協同企画、コラボレーション</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協業</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」も図られました。</a:t>
            </a: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近年、各コースともに女性の参加者も増えてきております。</a:t>
            </a: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just"/>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これまで各地の次世代リーダー養成の講師や塾長も務め、一年以上学んだ経営リーダー塾生は１</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,2</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００名、頴川塾の卒業生も</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100</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名を超え、現役生と卒業生との合同セミナー開催、ビジネスマッチング大会、海外現地視察合宿</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香港</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深セン</a:t>
            </a:r>
            <a:r>
              <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も行いました。</a:t>
            </a:r>
          </a:p>
          <a:p>
            <a:endPar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endPar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r>
              <a:rPr lang="ja-JP" altLang="en-US" sz="14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「本気で変わりたい」、「本気で成長したい」、「本気でいい会社にしたい」、「本気で学びたい」方のご参加を心待ちにしております。</a:t>
            </a:r>
          </a:p>
          <a:p>
            <a:endPar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endPar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最後まで一人一人に対して一貫して私が責任を持って全力指導いたします。</a:t>
            </a:r>
          </a:p>
          <a:p>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中小企業ファイト</a:t>
            </a:r>
          </a:p>
          <a:p>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トータルビジネスマネジメント株式会社</a:t>
            </a:r>
          </a:p>
          <a:p>
            <a:pPr algn="r"/>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代表取締役兼マネジメントコンサルタント　頴川武司</a:t>
            </a:r>
            <a:endPar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r"/>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p:txBody>
      </p:sp>
      <p:sp>
        <p:nvSpPr>
          <p:cNvPr id="9" name="正方形/長方形 8">
            <a:extLst>
              <a:ext uri="{FF2B5EF4-FFF2-40B4-BE49-F238E27FC236}">
                <a16:creationId xmlns:a16="http://schemas.microsoft.com/office/drawing/2014/main" xmlns="" id="{FE3F2A62-B662-B753-0B90-9C48D613781F}"/>
              </a:ext>
            </a:extLst>
          </p:cNvPr>
          <p:cNvSpPr/>
          <p:nvPr/>
        </p:nvSpPr>
        <p:spPr>
          <a:xfrm>
            <a:off x="148319" y="109802"/>
            <a:ext cx="1291564" cy="468000"/>
          </a:xfrm>
          <a:prstGeom prst="rect">
            <a:avLst/>
          </a:prstGeom>
        </p:spPr>
        <p:txBody>
          <a:bodyPr tIns="0" bIns="0">
            <a:spAutoFit/>
          </a:bodyPr>
          <a:lstStyle/>
          <a:p>
            <a:pPr algn="l">
              <a:lnSpc>
                <a:spcPts val="3800"/>
              </a:lnSpc>
              <a:defRPr/>
            </a:pPr>
            <a:r>
              <a:rPr kumimoji="1" lang="en-US" altLang="ja-JP" sz="3600" dirty="0">
                <a:solidFill>
                  <a:srgbClr val="FF0000"/>
                </a:solidFill>
                <a:latin typeface="Aharoni" pitchFamily="2" charset="-79"/>
                <a:ea typeface="ＭＳ Ｐゴシック" charset="-128"/>
                <a:cs typeface="Aharoni" pitchFamily="2" charset="-79"/>
              </a:rPr>
              <a:t>TBM</a:t>
            </a:r>
            <a:endParaRPr kumimoji="1" lang="en-US" altLang="ja-JP" sz="3600" dirty="0">
              <a:solidFill>
                <a:srgbClr val="000000"/>
              </a:solidFill>
              <a:latin typeface="Aharoni" pitchFamily="2" charset="-79"/>
              <a:ea typeface="ＭＳ Ｐゴシック" charset="-128"/>
              <a:cs typeface="Aharoni" pitchFamily="2" charset="-79"/>
            </a:endParaRPr>
          </a:p>
        </p:txBody>
      </p:sp>
      <p:sp>
        <p:nvSpPr>
          <p:cNvPr id="10" name="正方形/長方形 9">
            <a:extLst>
              <a:ext uri="{FF2B5EF4-FFF2-40B4-BE49-F238E27FC236}">
                <a16:creationId xmlns:a16="http://schemas.microsoft.com/office/drawing/2014/main" xmlns="" id="{EEF7C44F-44E9-9B02-CD16-9BAA388B8949}"/>
              </a:ext>
            </a:extLst>
          </p:cNvPr>
          <p:cNvSpPr/>
          <p:nvPr/>
        </p:nvSpPr>
        <p:spPr>
          <a:xfrm>
            <a:off x="1156319" y="268202"/>
            <a:ext cx="2593446" cy="295275"/>
          </a:xfrm>
          <a:prstGeom prst="rect">
            <a:avLst/>
          </a:prstGeom>
        </p:spPr>
        <p:txBody>
          <a:bodyPr>
            <a:spAutoFit/>
          </a:bodyPr>
          <a:lstStyle/>
          <a:p>
            <a:pPr>
              <a:defRPr/>
            </a:pPr>
            <a:r>
              <a:rPr lang="en-US" altLang="ja-JP" sz="1200" dirty="0">
                <a:solidFill>
                  <a:srgbClr val="000000"/>
                </a:solidFill>
                <a:latin typeface="Aharoni" pitchFamily="2" charset="-79"/>
                <a:ea typeface="ＭＳ Ｐゴシック" charset="-128"/>
                <a:cs typeface="Aharoni" pitchFamily="2" charset="-79"/>
              </a:rPr>
              <a:t>Total  Business  Management</a:t>
            </a:r>
            <a:endParaRPr lang="ja-JP" altLang="en-US" sz="1200" dirty="0">
              <a:solidFill>
                <a:srgbClr val="000000"/>
              </a:solidFill>
              <a:latin typeface="ＭＳ Ｐゴシック" charset="-128"/>
              <a:ea typeface="ＭＳ Ｐゴシック" charset="-128"/>
            </a:endParaRPr>
          </a:p>
        </p:txBody>
      </p:sp>
    </p:spTree>
    <p:extLst>
      <p:ext uri="{BB962C8B-B14F-4D97-AF65-F5344CB8AC3E}">
        <p14:creationId xmlns:p14="http://schemas.microsoft.com/office/powerpoint/2010/main" val="7689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楕円 1">
            <a:extLst>
              <a:ext uri="{FF2B5EF4-FFF2-40B4-BE49-F238E27FC236}">
                <a16:creationId xmlns:a16="http://schemas.microsoft.com/office/drawing/2014/main" xmlns="" id="{269E1A8D-5B98-4A3F-9B84-8DBBBB30B11A}"/>
              </a:ext>
            </a:extLst>
          </p:cNvPr>
          <p:cNvSpPr/>
          <p:nvPr/>
        </p:nvSpPr>
        <p:spPr>
          <a:xfrm>
            <a:off x="388391" y="7401272"/>
            <a:ext cx="2075078" cy="1806297"/>
          </a:xfrm>
          <a:prstGeom prst="ellipse">
            <a:avLst/>
          </a:prstGeom>
          <a:solidFill>
            <a:srgbClr val="CCEC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Text Box 13">
            <a:extLst>
              <a:ext uri="{FF2B5EF4-FFF2-40B4-BE49-F238E27FC236}">
                <a16:creationId xmlns:a16="http://schemas.microsoft.com/office/drawing/2014/main" xmlns="" id="{DD9B1A91-5314-4220-9C92-24CEFDE5031A}"/>
              </a:ext>
            </a:extLst>
          </p:cNvPr>
          <p:cNvSpPr txBox="1">
            <a:spLocks noChangeArrowheads="1"/>
          </p:cNvSpPr>
          <p:nvPr/>
        </p:nvSpPr>
        <p:spPr bwMode="auto">
          <a:xfrm>
            <a:off x="257740" y="6580554"/>
            <a:ext cx="6398468" cy="3124974"/>
          </a:xfrm>
          <a:prstGeom prst="rect">
            <a:avLst/>
          </a:prstGeom>
          <a:noFill/>
          <a:ln w="9525">
            <a:solidFill>
              <a:schemeClr val="accent6">
                <a:lumMod val="75000"/>
              </a:schemeClr>
            </a:solidFill>
            <a:miter lim="800000"/>
            <a:headEnd/>
            <a:tailEnd/>
          </a:ln>
        </p:spPr>
        <p:style>
          <a:lnRef idx="2">
            <a:schemeClr val="accent1"/>
          </a:lnRef>
          <a:fillRef idx="1">
            <a:schemeClr val="lt1"/>
          </a:fillRef>
          <a:effectRef idx="0">
            <a:schemeClr val="accent1"/>
          </a:effectRef>
          <a:fontRef idx="minor">
            <a:schemeClr val="dk1"/>
          </a:fontRef>
        </p:style>
        <p:txBody>
          <a:bodyPr rot="0" vert="horz" wrap="square" lIns="90308" tIns="45155" rIns="90308" bIns="45155" anchor="t" anchorCtr="0" upright="1">
            <a:noAutofit/>
          </a:bodyPr>
          <a:lstStyle/>
          <a:p>
            <a:pPr indent="1260000">
              <a:lnSpc>
                <a:spcPts val="1481"/>
              </a:lnSpc>
            </a:pPr>
            <a:r>
              <a:rPr lang="ja-JP" altLang="en-US" sz="1000" kern="0" dirty="0">
                <a:latin typeface="メイリオ" panose="020B0604030504040204" pitchFamily="50" charset="-128"/>
                <a:ea typeface="メイリオ" panose="020B0604030504040204" pitchFamily="50" charset="-128"/>
                <a:cs typeface="メイリオ" panose="020B0604030504040204" pitchFamily="50" charset="-128"/>
              </a:rPr>
              <a:t>トータルビジネスマネジメント株式会社</a:t>
            </a:r>
            <a:r>
              <a:rPr lang="en-US" sz="1000" kern="0" dirty="0">
                <a:latin typeface="メイリオ" panose="020B0604030504040204" pitchFamily="50" charset="-128"/>
                <a:ea typeface="メイリオ" panose="020B0604030504040204" pitchFamily="50" charset="-128"/>
                <a:cs typeface="メイリオ" panose="020B0604030504040204" pitchFamily="50" charset="-128"/>
              </a:rPr>
              <a:t>(TBM)</a:t>
            </a:r>
            <a:endPar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260000">
              <a:lnSpc>
                <a:spcPts val="1481"/>
              </a:lnSpc>
            </a:pPr>
            <a:r>
              <a:rPr lang="ja-JP" altLang="en-US" sz="1000" kern="0" dirty="0">
                <a:latin typeface="メイリオ" panose="020B0604030504040204" pitchFamily="50" charset="-128"/>
                <a:ea typeface="メイリオ" panose="020B0604030504040204" pitchFamily="50" charset="-128"/>
                <a:cs typeface="メイリオ" panose="020B0604030504040204" pitchFamily="50" charset="-128"/>
              </a:rPr>
              <a:t>代表取締役社長</a:t>
            </a:r>
            <a:r>
              <a:rPr lang="en-US" sz="10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0" dirty="0">
                <a:latin typeface="メイリオ" panose="020B0604030504040204" pitchFamily="50" charset="-128"/>
                <a:ea typeface="メイリオ" panose="020B0604030504040204" pitchFamily="50" charset="-128"/>
                <a:cs typeface="メイリオ" panose="020B0604030504040204" pitchFamily="50" charset="-128"/>
              </a:rPr>
              <a:t>マネジメントコンサルタント　</a:t>
            </a:r>
            <a:r>
              <a:rPr lang="en-US" sz="1000" kern="0" dirty="0" err="1">
                <a:latin typeface="メイリオ" panose="020B0604030504040204" pitchFamily="50" charset="-128"/>
                <a:ea typeface="メイリオ" panose="020B0604030504040204" pitchFamily="50" charset="-128"/>
                <a:cs typeface="メイリオ" panose="020B0604030504040204" pitchFamily="50" charset="-128"/>
              </a:rPr>
              <a:t>頴川</a:t>
            </a:r>
            <a:r>
              <a:rPr lang="ja-JP" altLang="en-US" sz="1000" kern="0" dirty="0">
                <a:latin typeface="メイリオ" panose="020B0604030504040204" pitchFamily="50" charset="-128"/>
                <a:ea typeface="メイリオ" panose="020B0604030504040204" pitchFamily="50" charset="-128"/>
                <a:cs typeface="メイリオ" panose="020B0604030504040204" pitchFamily="50" charset="-128"/>
              </a:rPr>
              <a:t>　</a:t>
            </a:r>
            <a:r>
              <a:rPr lang="en-US" sz="1000" kern="0" dirty="0" err="1">
                <a:latin typeface="メイリオ" panose="020B0604030504040204" pitchFamily="50" charset="-128"/>
                <a:ea typeface="メイリオ" panose="020B0604030504040204" pitchFamily="50" charset="-128"/>
                <a:cs typeface="メイリオ" panose="020B0604030504040204" pitchFamily="50" charset="-128"/>
              </a:rPr>
              <a:t>武司</a:t>
            </a:r>
            <a:endPar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endParaRPr>
          </a:p>
          <a:p>
            <a:pPr marL="526803" indent="338659">
              <a:lnSpc>
                <a:spcPts val="700"/>
              </a:lnSpc>
            </a:pPr>
            <a:r>
              <a:rPr lang="en-US" sz="800" kern="0" dirty="0">
                <a:latin typeface="ＭＳ Ｐゴシック"/>
                <a:ea typeface="ＭＳ 明朝"/>
                <a:cs typeface="メイリオ"/>
              </a:rPr>
              <a:t>         </a:t>
            </a:r>
            <a:endParaRPr lang="en-US" sz="800" kern="100" dirty="0">
              <a:latin typeface="Century"/>
              <a:ea typeface="ＭＳ 明朝"/>
              <a:cs typeface="Times New Roman"/>
            </a:endParaRPr>
          </a:p>
          <a:p>
            <a:pPr marL="1152000" algn="just">
              <a:lnSpc>
                <a:spcPts val="1300"/>
              </a:lnSpc>
            </a:pPr>
            <a:r>
              <a:rPr lang="ja-JP" altLang="en-US" sz="800" kern="100" dirty="0">
                <a:latin typeface="Century"/>
                <a:ea typeface="ＭＳ 明朝"/>
                <a:cs typeface="Times New Roman"/>
              </a:rPr>
              <a:t>　</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1963</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年生まれ。事業会社</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社、金融、リース、半導体メーカー、外資系生損保会社にて営業、コンサルティングセールス、経理部、財務部、原価計算、経営企画室、社長室、公開準備責任者等を経験した後、</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1997</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年監査法人トーマツ</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福岡</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に入社。</a:t>
            </a:r>
          </a:p>
          <a:p>
            <a:pPr marL="1152000" algn="just">
              <a:lnSpc>
                <a:spcPts val="1300"/>
              </a:lnSpc>
            </a:pP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株式公開</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(IPO)</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コンサルティング室長、トーマツコンサルティング㈱の取締役</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当時</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歳最年少</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トーマツビジネスマネジメント㈱常務取締役兼ディレクター職就任</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実質総責任者</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トーマツコンサルティング㈱（現デロイトトーマツコンサルティング）西日本の開発総括責任者ディレクターを経て独立。</a:t>
            </a:r>
            <a:endPar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endParaRPr>
          </a:p>
          <a:p>
            <a:pPr marL="1152000" algn="just">
              <a:lnSpc>
                <a:spcPts val="1300"/>
              </a:lnSpc>
            </a:pP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現在、地場中小企業専門支援のトータルビジネスマネジメント㈱の代表取締役社長。</a:t>
            </a:r>
          </a:p>
          <a:p>
            <a:pPr algn="just">
              <a:lnSpc>
                <a:spcPts val="1300"/>
              </a:lnSpc>
            </a:pP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　コンサルタント歴は</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年を超え、地場中小企業に対する「コンサルティング実績」は</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1,080</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社「各種セミナー及び教育研修」は</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4,040</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回超、受講者は</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千名超、後継者への直育成指導により</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1,200</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名を輩出しています。</a:t>
            </a:r>
          </a:p>
          <a:p>
            <a:pPr algn="just">
              <a:lnSpc>
                <a:spcPts val="1300"/>
              </a:lnSpc>
            </a:pP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　現場指導への情熱とともに確固たる実績と経験、現場型のバイタリティーある指導支援には定評があり、得意分野は「中小企業若手経営者</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後継者</a:t>
            </a:r>
            <a:r>
              <a:rPr lang="en-US" altLang="ja-JP" sz="800" kern="100" spc="-2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spc="-20" dirty="0">
                <a:latin typeface="メイリオ" panose="020B0604030504040204" pitchFamily="50" charset="-128"/>
                <a:ea typeface="メイリオ" panose="020B0604030504040204" pitchFamily="50" charset="-128"/>
                <a:cs typeface="メイリオ" panose="020B0604030504040204" pitchFamily="50" charset="-128"/>
              </a:rPr>
              <a:t>幹部」への指導、特に次世代向け中小企業向けの後継者育成指導に力を入れています。</a:t>
            </a:r>
          </a:p>
          <a:p>
            <a:pPr>
              <a:spcBef>
                <a:spcPts val="200"/>
              </a:spcBef>
            </a:pPr>
            <a:endPar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200"/>
              </a:spcBef>
            </a:pP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＜信条＞　</a:t>
            </a:r>
            <a:r>
              <a:rPr lang="en-US" sz="800" kern="0" dirty="0">
                <a:latin typeface="メイリオ" panose="020B0604030504040204" pitchFamily="50" charset="-128"/>
                <a:ea typeface="メイリオ" panose="020B0604030504040204" pitchFamily="50" charset="-128"/>
                <a:cs typeface="メイリオ" panose="020B0604030504040204" pitchFamily="50" charset="-128"/>
              </a:rPr>
              <a:t>Power</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！（パワー）、</a:t>
            </a:r>
            <a:r>
              <a:rPr lang="en-US" sz="800" kern="0" dirty="0">
                <a:latin typeface="メイリオ" panose="020B0604030504040204" pitchFamily="50" charset="-128"/>
                <a:ea typeface="メイリオ" panose="020B0604030504040204" pitchFamily="50" charset="-128"/>
                <a:cs typeface="メイリオ" panose="020B0604030504040204" pitchFamily="50" charset="-128"/>
              </a:rPr>
              <a:t>Passion</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！（パッション）、</a:t>
            </a:r>
            <a:r>
              <a:rPr lang="en-US" sz="800" kern="0" dirty="0">
                <a:latin typeface="メイリオ" panose="020B0604030504040204" pitchFamily="50" charset="-128"/>
                <a:ea typeface="メイリオ" panose="020B0604030504040204" pitchFamily="50" charset="-128"/>
                <a:cs typeface="メイリオ" panose="020B0604030504040204" pitchFamily="50" charset="-128"/>
              </a:rPr>
              <a:t>Profit</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！（クライアントの利益）の</a:t>
            </a:r>
            <a:r>
              <a:rPr lang="en-US" sz="800" kern="0" dirty="0">
                <a:latin typeface="メイリオ" panose="020B0604030504040204" pitchFamily="50" charset="-128"/>
                <a:ea typeface="メイリオ" panose="020B0604030504040204" pitchFamily="50" charset="-128"/>
                <a:cs typeface="メイリオ" panose="020B0604030504040204" pitchFamily="50" charset="-128"/>
              </a:rPr>
              <a:t>3P</a:t>
            </a:r>
            <a:endPar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200"/>
              </a:spcBef>
            </a:pPr>
            <a:endPar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en-US" sz="800" kern="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著書</a:t>
            </a:r>
            <a:r>
              <a:rPr lang="en-US" altLang="ja-JP" sz="8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成功するバトンタッチ経営（</a:t>
            </a:r>
            <a:r>
              <a:rPr lang="en-US" altLang="ja-JP" sz="800" kern="0" dirty="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kern="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月出版）、中小企業経営者のための</a:t>
            </a:r>
            <a:r>
              <a:rPr lang="en-US" altLang="ja-JP" sz="8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社長の教科書</a:t>
            </a:r>
            <a:r>
              <a:rPr lang="en-US" altLang="ja-JP" sz="800" kern="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kern="0" dirty="0">
                <a:latin typeface="メイリオ" panose="020B0604030504040204" pitchFamily="50" charset="-128"/>
                <a:ea typeface="メイリオ" panose="020B0604030504040204" pitchFamily="50" charset="-128"/>
                <a:cs typeface="メイリオ" panose="020B0604030504040204" pitchFamily="50" charset="-128"/>
              </a:rPr>
              <a:t>【</a:t>
            </a:r>
            <a:r>
              <a:rPr lang="en-US" sz="800" kern="0" dirty="0">
                <a:latin typeface="メイリオ" panose="020B0604030504040204" pitchFamily="50" charset="-128"/>
                <a:ea typeface="メイリオ" panose="020B0604030504040204" pitchFamily="50" charset="-128"/>
                <a:cs typeface="メイリオ" panose="020B0604030504040204" pitchFamily="50" charset="-128"/>
              </a:rPr>
              <a:t>DVD/VTR</a:t>
            </a:r>
            <a:r>
              <a:rPr lang="en-US" altLang="ja-JP" sz="800" kern="0" dirty="0">
                <a:latin typeface="メイリオ" panose="020B0604030504040204" pitchFamily="50" charset="-128"/>
                <a:ea typeface="メイリオ" panose="020B0604030504040204" pitchFamily="50" charset="-128"/>
                <a:cs typeface="メイリオ" panose="020B0604030504040204" pitchFamily="50" charset="-128"/>
              </a:rPr>
              <a:t>】</a:t>
            </a:r>
            <a:r>
              <a:rPr lang="en-US" sz="800" kern="0" dirty="0">
                <a:latin typeface="メイリオ" panose="020B0604030504040204" pitchFamily="50" charset="-128"/>
                <a:ea typeface="メイリオ" panose="020B0604030504040204" pitchFamily="50" charset="-128"/>
                <a:cs typeface="メイリオ" panose="020B0604030504040204" pitchFamily="50" charset="-128"/>
              </a:rPr>
              <a:t>V</a:t>
            </a:r>
            <a:r>
              <a:rPr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字回復の軌跡、小さくても強い会社創り</a:t>
            </a:r>
            <a:endParaRPr lang="ja-JP" altLang="en-US" sz="10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字幕 2">
            <a:extLst>
              <a:ext uri="{FF2B5EF4-FFF2-40B4-BE49-F238E27FC236}">
                <a16:creationId xmlns:a16="http://schemas.microsoft.com/office/drawing/2014/main" xmlns="" id="{CF24A912-9CCB-4FA1-A529-63BE2381DDBD}"/>
              </a:ext>
            </a:extLst>
          </p:cNvPr>
          <p:cNvSpPr>
            <a:spLocks noGrp="1"/>
          </p:cNvSpPr>
          <p:nvPr>
            <p:ph type="subTitle" idx="1"/>
          </p:nvPr>
        </p:nvSpPr>
        <p:spPr>
          <a:xfrm>
            <a:off x="188640" y="1424607"/>
            <a:ext cx="6516000" cy="3024000"/>
          </a:xfrm>
          <a:blipFill>
            <a:blip r:embed="rId2"/>
            <a:tile tx="0" ty="0" sx="100000" sy="100000" flip="none" algn="tl"/>
          </a:blipFill>
          <a:ln w="3175">
            <a:solidFill>
              <a:schemeClr val="accent6">
                <a:lumMod val="75000"/>
              </a:schemeClr>
            </a:solidFill>
            <a:prstDash val="solid"/>
          </a:ln>
        </p:spPr>
        <p:txBody>
          <a:bodyPr lIns="144000" tIns="360000" rIns="36000">
            <a:noAutofit/>
          </a:bodyPr>
          <a:lstStyle/>
          <a:p>
            <a:pPr algn="l"/>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a:rPr>
              <a:t>１</a:t>
            </a:r>
            <a:r>
              <a:rPr lang="en-US" altLang="ja-JP" sz="1800" b="1" kern="100" dirty="0">
                <a:solidFill>
                  <a:srgbClr val="0000FF"/>
                </a:solidFill>
                <a:latin typeface="メイリオ" panose="020B0604030504040204" pitchFamily="50" charset="-128"/>
                <a:ea typeface="メイリオ" panose="020B0604030504040204" pitchFamily="50" charset="-128"/>
                <a:cs typeface="Times New Roman"/>
              </a:rPr>
              <a:t>. </a:t>
            </a:r>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a:rPr>
              <a:t>次世代</a:t>
            </a:r>
            <a:r>
              <a:rPr lang="ja-JP" altLang="en-US" sz="1800" b="1" kern="100" dirty="0">
                <a:solidFill>
                  <a:srgbClr val="FF0000"/>
                </a:solidFill>
                <a:latin typeface="メイリオ" panose="020B0604030504040204" pitchFamily="50" charset="-128"/>
                <a:ea typeface="メイリオ" panose="020B0604030504040204" pitchFamily="50" charset="-128"/>
                <a:cs typeface="Times New Roman"/>
              </a:rPr>
              <a:t>経営</a:t>
            </a:r>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a:rPr>
              <a:t>コース</a:t>
            </a:r>
            <a:r>
              <a:rPr lang="en-US" altLang="ja-JP" sz="1800" kern="100" dirty="0">
                <a:solidFill>
                  <a:srgbClr val="0000FF"/>
                </a:solidFill>
                <a:latin typeface="メイリオ" panose="020B0604030504040204" pitchFamily="50" charset="-128"/>
                <a:ea typeface="メイリオ" panose="020B0604030504040204" pitchFamily="50" charset="-128"/>
                <a:cs typeface="Times New Roman"/>
              </a:rPr>
              <a:t> </a:t>
            </a:r>
          </a:p>
          <a:p>
            <a:pPr algn="l"/>
            <a:r>
              <a:rPr lang="ja-JP" altLang="en-US" sz="14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a:t>
            </a:r>
            <a:r>
              <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中小企業の</a:t>
            </a:r>
            <a:r>
              <a:rPr lang="en-US" altLang="ja-JP"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次世代</a:t>
            </a:r>
            <a:r>
              <a:rPr lang="en-US" altLang="ja-JP"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a:t>
            </a:r>
            <a:r>
              <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リーダー向けコース、勝ち残る強い経営をしたい方</a:t>
            </a:r>
            <a:endParaRPr lang="en-US" altLang="ja-JP"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l"/>
            <a:endParaRPr lang="en-US" altLang="ja-JP"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l"/>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a:rPr>
              <a:t>２</a:t>
            </a:r>
            <a:r>
              <a:rPr lang="en-US" altLang="ja-JP" sz="1800" b="1" kern="100" dirty="0">
                <a:solidFill>
                  <a:srgbClr val="0000FF"/>
                </a:solidFill>
                <a:latin typeface="メイリオ" panose="020B0604030504040204" pitchFamily="50" charset="-128"/>
                <a:ea typeface="メイリオ" panose="020B0604030504040204" pitchFamily="50" charset="-128"/>
                <a:cs typeface="Times New Roman"/>
              </a:rPr>
              <a:t>. </a:t>
            </a:r>
            <a:r>
              <a:rPr lang="ja-JP" altLang="en-US" sz="1800" b="1" kern="100" dirty="0">
                <a:solidFill>
                  <a:srgbClr val="FF0000"/>
                </a:solidFill>
                <a:latin typeface="メイリオ" panose="020B0604030504040204" pitchFamily="50" charset="-128"/>
                <a:ea typeface="メイリオ" panose="020B0604030504040204" pitchFamily="50" charset="-128"/>
                <a:cs typeface="Times New Roman"/>
              </a:rPr>
              <a:t>右腕</a:t>
            </a:r>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a:rPr>
              <a:t>幹部コース</a:t>
            </a:r>
            <a:r>
              <a:rPr lang="ja-JP" altLang="en-US" sz="1600" b="1" kern="100" dirty="0">
                <a:solidFill>
                  <a:srgbClr val="0000FF"/>
                </a:solidFill>
                <a:latin typeface="メイリオ" panose="020B0604030504040204" pitchFamily="50" charset="-128"/>
                <a:ea typeface="メイリオ" panose="020B0604030504040204" pitchFamily="50" charset="-128"/>
                <a:cs typeface="Times New Roman"/>
              </a:rPr>
              <a:t>　</a:t>
            </a:r>
            <a:r>
              <a:rPr lang="en-US" altLang="ja-JP" sz="1600" kern="100" dirty="0">
                <a:solidFill>
                  <a:srgbClr val="0000FF"/>
                </a:solidFill>
                <a:latin typeface="メイリオ" panose="020B0604030504040204" pitchFamily="50" charset="-128"/>
                <a:ea typeface="メイリオ" panose="020B0604030504040204" pitchFamily="50" charset="-128"/>
                <a:cs typeface="Times New Roman"/>
              </a:rPr>
              <a:t> </a:t>
            </a:r>
          </a:p>
          <a:p>
            <a:pPr algn="l"/>
            <a:r>
              <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　　 </a:t>
            </a:r>
            <a:r>
              <a:rPr lang="ja-JP" altLang="en-US" sz="12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最強の幹部＆右腕になるためのコース、最強の右腕幹部に変貌したい方</a:t>
            </a:r>
          </a:p>
          <a:p>
            <a:pPr algn="l"/>
            <a:endParaRPr lang="ja-JP" altLang="en-US" sz="14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l"/>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a:rPr>
              <a:t>３</a:t>
            </a:r>
            <a:r>
              <a:rPr lang="en-US" altLang="ja-JP" sz="1800" b="1" kern="100" dirty="0">
                <a:solidFill>
                  <a:srgbClr val="0000FF"/>
                </a:solidFill>
                <a:latin typeface="メイリオ" panose="020B0604030504040204" pitchFamily="50" charset="-128"/>
                <a:ea typeface="メイリオ" panose="020B0604030504040204" pitchFamily="50" charset="-128"/>
                <a:cs typeface="Times New Roman"/>
              </a:rPr>
              <a:t>. </a:t>
            </a:r>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a:rPr>
              <a:t>経営</a:t>
            </a:r>
            <a:r>
              <a:rPr lang="ja-JP" altLang="en-US" sz="1800" b="1" kern="100" dirty="0">
                <a:solidFill>
                  <a:srgbClr val="FF0000"/>
                </a:solidFill>
                <a:latin typeface="メイリオ" panose="020B0604030504040204" pitchFamily="50" charset="-128"/>
                <a:ea typeface="メイリオ" panose="020B0604030504040204" pitchFamily="50" charset="-128"/>
                <a:cs typeface="Times New Roman"/>
              </a:rPr>
              <a:t>財務</a:t>
            </a:r>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a:rPr>
              <a:t>コース</a:t>
            </a:r>
            <a:r>
              <a:rPr lang="en-US" altLang="ja-JP" sz="1800" b="1" kern="100" dirty="0">
                <a:solidFill>
                  <a:srgbClr val="0000FF"/>
                </a:solidFill>
                <a:latin typeface="メイリオ" panose="020B0604030504040204" pitchFamily="50" charset="-128"/>
                <a:ea typeface="メイリオ" panose="020B0604030504040204" pitchFamily="50" charset="-128"/>
                <a:cs typeface="Times New Roman"/>
              </a:rPr>
              <a:t>  </a:t>
            </a:r>
            <a:r>
              <a:rPr lang="ja-JP" altLang="en-US" sz="1500" kern="100" dirty="0">
                <a:solidFill>
                  <a:srgbClr val="0000FF"/>
                </a:solidFill>
                <a:latin typeface="メイリオ" panose="020B0604030504040204" pitchFamily="50" charset="-128"/>
                <a:ea typeface="メイリオ" panose="020B0604030504040204" pitchFamily="50" charset="-128"/>
                <a:cs typeface="Times New Roman"/>
              </a:rPr>
              <a:t>　</a:t>
            </a:r>
            <a:r>
              <a:rPr lang="ja-JP" altLang="en-US" sz="1500" b="1" kern="100" dirty="0">
                <a:solidFill>
                  <a:srgbClr val="0000FF"/>
                </a:solidFill>
                <a:latin typeface="メイリオ" panose="020B0604030504040204" pitchFamily="50" charset="-128"/>
                <a:ea typeface="メイリオ" panose="020B0604030504040204" pitchFamily="50" charset="-128"/>
                <a:cs typeface="Times New Roman"/>
              </a:rPr>
              <a:t>　　　</a:t>
            </a:r>
            <a:endParaRPr lang="en-US" altLang="ja-JP" sz="1500" b="1" kern="100" dirty="0">
              <a:solidFill>
                <a:srgbClr val="0000FF"/>
              </a:solidFill>
              <a:latin typeface="メイリオ" panose="020B0604030504040204" pitchFamily="50" charset="-128"/>
              <a:ea typeface="メイリオ" panose="020B0604030504040204" pitchFamily="50" charset="-128"/>
              <a:cs typeface="Times New Roman"/>
            </a:endParaRPr>
          </a:p>
          <a:p>
            <a:pPr algn="l"/>
            <a:r>
              <a:rPr lang="ja-JP" altLang="en-US" sz="1400" b="1" spc="30" dirty="0">
                <a:solidFill>
                  <a:schemeClr val="tx1">
                    <a:lumMod val="95000"/>
                    <a:lumOff val="5000"/>
                  </a:schemeClr>
                </a:solidFill>
                <a:latin typeface="メイリオ" panose="020B0604030504040204" pitchFamily="50" charset="-128"/>
                <a:ea typeface="メイリオ" panose="020B0604030504040204" pitchFamily="50" charset="-128"/>
              </a:rPr>
              <a:t>　　</a:t>
            </a:r>
            <a:r>
              <a:rPr lang="ja-JP" altLang="en-US" sz="1200" b="1" kern="100" spc="-20" dirty="0">
                <a:solidFill>
                  <a:schemeClr val="tx1">
                    <a:lumMod val="95000"/>
                    <a:lumOff val="5000"/>
                  </a:schemeClr>
                </a:solidFill>
                <a:latin typeface="メイリオ" panose="020B0604030504040204" pitchFamily="50" charset="-128"/>
                <a:ea typeface="メイリオ" panose="020B0604030504040204" pitchFamily="50" charset="-128"/>
                <a:cs typeface="Times New Roman"/>
              </a:rPr>
              <a:t>財務計数に強くなり経営財務判断が学べるコース、決算書・財務計数に強くなりたい方</a:t>
            </a:r>
            <a:endParaRPr lang="en-US" altLang="ja-JP" sz="1200" b="1" kern="100" spc="-2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l"/>
            <a:endParaRPr lang="en-US" altLang="ja-JP" sz="1200" kern="100" spc="-2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l"/>
            <a:r>
              <a:rPr lang="ja-JP" altLang="en-US" sz="1200" b="1" kern="100" spc="-20" dirty="0">
                <a:solidFill>
                  <a:schemeClr val="tx1">
                    <a:lumMod val="95000"/>
                    <a:lumOff val="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a:rPr>
              <a:t>各コース</a:t>
            </a:r>
            <a:r>
              <a:rPr lang="en-US" altLang="ja-JP" sz="1200" b="1" kern="100" spc="-20" dirty="0">
                <a:solidFill>
                  <a:schemeClr val="tx1">
                    <a:lumMod val="95000"/>
                    <a:lumOff val="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a:rPr>
              <a:t>6</a:t>
            </a:r>
            <a:r>
              <a:rPr lang="ja-JP" altLang="en-US" sz="1200" b="1" kern="100" spc="-20" dirty="0">
                <a:solidFill>
                  <a:schemeClr val="tx1">
                    <a:lumMod val="95000"/>
                    <a:lumOff val="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a:rPr>
              <a:t>人限定　リアル開催</a:t>
            </a:r>
            <a:endParaRPr lang="en-US" altLang="ja-JP" sz="1200" b="1" kern="100" spc="-20" dirty="0">
              <a:solidFill>
                <a:schemeClr val="tx1">
                  <a:lumMod val="95000"/>
                  <a:lumOff val="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a:endParaRPr>
          </a:p>
          <a:p>
            <a:pPr algn="l"/>
            <a:endParaRPr lang="en-US" altLang="ja-JP" sz="1200" kern="100" spc="-2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l"/>
            <a:endParaRPr lang="en-US" altLang="ja-JP" sz="1200" kern="100" spc="-2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l"/>
            <a:endParaRPr lang="ja-JP" altLang="en-US" sz="1500" b="1"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a:p>
            <a:pPr algn="l"/>
            <a:endParaRPr lang="ja-JP" altLang="en-US" sz="1200" kern="100" dirty="0">
              <a:solidFill>
                <a:schemeClr val="tx1">
                  <a:lumMod val="95000"/>
                  <a:lumOff val="5000"/>
                </a:schemeClr>
              </a:solidFill>
              <a:latin typeface="メイリオ" panose="020B0604030504040204" pitchFamily="50" charset="-128"/>
              <a:ea typeface="メイリオ" panose="020B0604030504040204" pitchFamily="50" charset="-128"/>
              <a:cs typeface="Times New Roman"/>
            </a:endParaRPr>
          </a:p>
        </p:txBody>
      </p:sp>
      <p:sp>
        <p:nvSpPr>
          <p:cNvPr id="5" name="楕円 4">
            <a:extLst>
              <a:ext uri="{FF2B5EF4-FFF2-40B4-BE49-F238E27FC236}">
                <a16:creationId xmlns:a16="http://schemas.microsoft.com/office/drawing/2014/main" xmlns="" id="{44259E87-0F85-447D-B36A-356A08EC7096}"/>
              </a:ext>
            </a:extLst>
          </p:cNvPr>
          <p:cNvSpPr/>
          <p:nvPr/>
        </p:nvSpPr>
        <p:spPr>
          <a:xfrm>
            <a:off x="1334416" y="321858"/>
            <a:ext cx="4088392" cy="57606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bg2">
                    <a:lumMod val="10000"/>
                  </a:schemeClr>
                </a:solidFill>
                <a:latin typeface="メイリオ" panose="020B0604030504040204" pitchFamily="50" charset="-128"/>
                <a:ea typeface="メイリオ" panose="020B0604030504040204" pitchFamily="50" charset="-128"/>
              </a:rPr>
              <a:t>開催内容</a:t>
            </a:r>
            <a:endParaRPr kumimoji="1" lang="ja-JP" altLang="en-US" sz="2000" b="1"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20" name="Text Box 10">
            <a:extLst>
              <a:ext uri="{FF2B5EF4-FFF2-40B4-BE49-F238E27FC236}">
                <a16:creationId xmlns:a16="http://schemas.microsoft.com/office/drawing/2014/main" xmlns="" id="{597DF36C-52F7-4564-94EA-991225EA6164}"/>
              </a:ext>
            </a:extLst>
          </p:cNvPr>
          <p:cNvSpPr txBox="1">
            <a:spLocks noChangeArrowheads="1"/>
          </p:cNvSpPr>
          <p:nvPr/>
        </p:nvSpPr>
        <p:spPr bwMode="auto">
          <a:xfrm>
            <a:off x="260648" y="6321152"/>
            <a:ext cx="758873" cy="216000"/>
          </a:xfrm>
          <a:prstGeom prst="rect">
            <a:avLst/>
          </a:prstGeom>
          <a:solidFill>
            <a:srgbClr val="CCFFFF">
              <a:alpha val="70000"/>
            </a:srgbClr>
          </a:solidFill>
          <a:ln w="9525">
            <a:noFill/>
            <a:miter lim="800000"/>
            <a:headEnd/>
            <a:tailEnd/>
          </a:ln>
        </p:spPr>
        <p:txBody>
          <a:bodyPr rot="0" vert="horz" wrap="square" lIns="90308" tIns="0" rIns="90308" bIns="0" anchor="ctr" anchorCtr="0" upright="1">
            <a:noAutofit/>
          </a:bodyPr>
          <a:lstStyle>
            <a:defPPr>
              <a:defRPr lang="ja-JP"/>
            </a:defPPr>
            <a:lvl1pPr algn="just">
              <a:lnSpc>
                <a:spcPts val="1481"/>
              </a:lnSpc>
              <a:defRPr sz="1400" kern="100">
                <a:latin typeface="Century"/>
                <a:ea typeface="HG創英角ｺﾞｼｯｸUB"/>
                <a:cs typeface="Times New Roman"/>
              </a:defRPr>
            </a:lvl1pPr>
          </a:lstStyle>
          <a:p>
            <a:pPr algn="ctr"/>
            <a:r>
              <a:rPr lang="ja-JP" altLang="en-US" dirty="0"/>
              <a:t>講　師 </a:t>
            </a:r>
          </a:p>
        </p:txBody>
      </p:sp>
      <p:pic>
        <p:nvPicPr>
          <p:cNvPr id="21" name="Picture 2">
            <a:extLst>
              <a:ext uri="{FF2B5EF4-FFF2-40B4-BE49-F238E27FC236}">
                <a16:creationId xmlns:a16="http://schemas.microsoft.com/office/drawing/2014/main" xmlns="" id="{D154A96F-0C47-4E50-98D5-298C27CCE3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2656" y="6633605"/>
            <a:ext cx="1134000" cy="1343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a:extLst>
              <a:ext uri="{FF2B5EF4-FFF2-40B4-BE49-F238E27FC236}">
                <a16:creationId xmlns:a16="http://schemas.microsoft.com/office/drawing/2014/main" xmlns="" id="{649FBA5D-8C79-4446-8287-8F996CBA02F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33846" y="8769424"/>
            <a:ext cx="619490" cy="883214"/>
          </a:xfrm>
          <a:prstGeom prst="rect">
            <a:avLst/>
          </a:prstGeom>
          <a:noFill/>
          <a:extLst>
            <a:ext uri="{909E8E84-426E-40DD-AFC4-6F175D3DCCD1}">
              <a14:hiddenFill xmlns:a14="http://schemas.microsoft.com/office/drawing/2010/main">
                <a:solidFill>
                  <a:srgbClr val="FFFFFF"/>
                </a:solidFill>
              </a14:hiddenFill>
            </a:ext>
          </a:extLst>
        </p:spPr>
      </p:pic>
      <p:sp>
        <p:nvSpPr>
          <p:cNvPr id="24" name="楕円 23">
            <a:extLst>
              <a:ext uri="{FF2B5EF4-FFF2-40B4-BE49-F238E27FC236}">
                <a16:creationId xmlns:a16="http://schemas.microsoft.com/office/drawing/2014/main" xmlns="" id="{713E9A4C-AC26-49EA-9840-13AED9B73CCA}"/>
              </a:ext>
            </a:extLst>
          </p:cNvPr>
          <p:cNvSpPr/>
          <p:nvPr/>
        </p:nvSpPr>
        <p:spPr>
          <a:xfrm>
            <a:off x="4817091" y="155725"/>
            <a:ext cx="1368153" cy="1097606"/>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bg2">
                    <a:lumMod val="10000"/>
                  </a:schemeClr>
                </a:solidFill>
                <a:latin typeface="+mn-ea"/>
              </a:rPr>
              <a:t>2023</a:t>
            </a:r>
            <a:r>
              <a:rPr lang="ja-JP" altLang="en-US" b="1" dirty="0">
                <a:solidFill>
                  <a:schemeClr val="bg2">
                    <a:lumMod val="10000"/>
                  </a:schemeClr>
                </a:solidFill>
                <a:latin typeface="+mn-ea"/>
              </a:rPr>
              <a:t>年</a:t>
            </a:r>
          </a:p>
          <a:p>
            <a:pPr algn="ctr"/>
            <a:r>
              <a:rPr kumimoji="1" lang="ja-JP" altLang="en-US" b="1" dirty="0">
                <a:solidFill>
                  <a:schemeClr val="bg2">
                    <a:lumMod val="10000"/>
                  </a:schemeClr>
                </a:solidFill>
                <a:latin typeface="+mn-ea"/>
                <a:ea typeface="メイリオ" panose="020B0604030504040204" pitchFamily="50" charset="-128"/>
              </a:rPr>
              <a:t>６月</a:t>
            </a:r>
          </a:p>
          <a:p>
            <a:pPr algn="ctr"/>
            <a:r>
              <a:rPr kumimoji="1" lang="ja-JP" altLang="en-US" b="1" dirty="0">
                <a:solidFill>
                  <a:schemeClr val="bg2">
                    <a:lumMod val="10000"/>
                  </a:schemeClr>
                </a:solidFill>
                <a:latin typeface="メイリオ" panose="020B0604030504040204" pitchFamily="50" charset="-128"/>
                <a:ea typeface="メイリオ" panose="020B0604030504040204" pitchFamily="50" charset="-128"/>
              </a:rPr>
              <a:t>開講</a:t>
            </a:r>
          </a:p>
        </p:txBody>
      </p:sp>
      <p:sp>
        <p:nvSpPr>
          <p:cNvPr id="28" name="正方形/長方形 27">
            <a:extLst>
              <a:ext uri="{FF2B5EF4-FFF2-40B4-BE49-F238E27FC236}">
                <a16:creationId xmlns:a16="http://schemas.microsoft.com/office/drawing/2014/main" xmlns="" id="{25F99573-0342-4405-B18C-A2C4A92C7E08}"/>
              </a:ext>
            </a:extLst>
          </p:cNvPr>
          <p:cNvSpPr/>
          <p:nvPr/>
        </p:nvSpPr>
        <p:spPr>
          <a:xfrm>
            <a:off x="159829" y="4664968"/>
            <a:ext cx="5262979" cy="820600"/>
          </a:xfrm>
          <a:prstGeom prst="rect">
            <a:avLst/>
          </a:prstGeom>
        </p:spPr>
        <p:txBody>
          <a:bodyPr wrap="none" tIns="36000" bIns="36000">
            <a:spAutoFit/>
          </a:bodyPr>
          <a:lstStyle/>
          <a:p>
            <a:pPr lvl="0"/>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バインダー、</a:t>
            </a:r>
            <a:r>
              <a:rPr lang="ja-JP" altLang="en-US" sz="12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昼食代を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含みます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適時、課題及び重要な良書、課題図書があります</a:t>
            </a:r>
          </a:p>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開催</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後、</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異業種懇親会</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任意参加</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を開催します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5000"/>
              </a:lnSpc>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参加者全員に講師が執筆した書籍「バトンタッチ経営」を謹呈します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a:extLst>
              <a:ext uri="{FF2B5EF4-FFF2-40B4-BE49-F238E27FC236}">
                <a16:creationId xmlns:a16="http://schemas.microsoft.com/office/drawing/2014/main" xmlns="" id="{AFA5F1F5-18E4-4033-84A9-127A5549F5DC}"/>
              </a:ext>
            </a:extLst>
          </p:cNvPr>
          <p:cNvSpPr txBox="1"/>
          <p:nvPr/>
        </p:nvSpPr>
        <p:spPr>
          <a:xfrm>
            <a:off x="1433167" y="5701929"/>
            <a:ext cx="4068000" cy="707886"/>
          </a:xfrm>
          <a:prstGeom prst="rect">
            <a:avLst/>
          </a:prstGeom>
          <a:noFill/>
          <a:ln>
            <a:noFill/>
          </a:ln>
        </p:spPr>
        <p:txBody>
          <a:bodyPr wrap="square">
            <a:spAutoFit/>
          </a:bodyPr>
          <a:lstStyle/>
          <a:p>
            <a:pPr algn="ctr"/>
            <a:r>
              <a:rPr kumimoji="1" lang="ja-JP" altLang="en-US" sz="2000" dirty="0">
                <a:solidFill>
                  <a:schemeClr val="tx1"/>
                </a:solidFill>
                <a:latin typeface="HGPｺﾞｼｯｸE" panose="020B0900000000000000" pitchFamily="50" charset="-128"/>
                <a:ea typeface="HGPｺﾞｼｯｸE" panose="020B0900000000000000" pitchFamily="50" charset="-128"/>
              </a:rPr>
              <a:t>申込期限 </a:t>
            </a:r>
            <a:r>
              <a:rPr kumimoji="1" lang="en-US" altLang="ja-JP" sz="2000" dirty="0">
                <a:solidFill>
                  <a:schemeClr val="tx1"/>
                </a:solidFill>
                <a:latin typeface="HGPｺﾞｼｯｸE" panose="020B0900000000000000" pitchFamily="50" charset="-128"/>
                <a:ea typeface="HGPｺﾞｼｯｸE" panose="020B0900000000000000" pitchFamily="50" charset="-128"/>
              </a:rPr>
              <a:t>: </a:t>
            </a:r>
            <a:r>
              <a:rPr lang="en-US" altLang="ja-JP" sz="2000" dirty="0">
                <a:solidFill>
                  <a:srgbClr val="FF0000"/>
                </a:solidFill>
                <a:latin typeface="HGPｺﾞｼｯｸE" panose="020B0900000000000000" pitchFamily="50" charset="-128"/>
                <a:ea typeface="HGPｺﾞｼｯｸE" panose="020B0900000000000000" pitchFamily="50" charset="-128"/>
              </a:rPr>
              <a:t>2023/4/27(</a:t>
            </a:r>
            <a:r>
              <a:rPr lang="ja-JP" altLang="en-US" sz="2000" dirty="0">
                <a:solidFill>
                  <a:srgbClr val="FF0000"/>
                </a:solidFill>
                <a:latin typeface="HGPｺﾞｼｯｸE" panose="020B0900000000000000" pitchFamily="50" charset="-128"/>
                <a:ea typeface="HGPｺﾞｼｯｸE" panose="020B0900000000000000" pitchFamily="50" charset="-128"/>
              </a:rPr>
              <a:t>木</a:t>
            </a:r>
            <a:r>
              <a:rPr lang="en-US" altLang="ja-JP" sz="2000" dirty="0">
                <a:solidFill>
                  <a:srgbClr val="FF0000"/>
                </a:solidFill>
                <a:latin typeface="HGPｺﾞｼｯｸE" panose="020B0900000000000000" pitchFamily="50" charset="-128"/>
                <a:ea typeface="HGPｺﾞｼｯｸE" panose="020B0900000000000000" pitchFamily="50" charset="-128"/>
              </a:rPr>
              <a:t>)AM9:00</a:t>
            </a:r>
            <a:r>
              <a:rPr lang="ja-JP" altLang="en-US" sz="2000" dirty="0">
                <a:solidFill>
                  <a:srgbClr val="FF0000"/>
                </a:solidFill>
                <a:latin typeface="HGPｺﾞｼｯｸE" panose="020B0900000000000000" pitchFamily="50" charset="-128"/>
                <a:ea typeface="HGPｺﾞｼｯｸE" panose="020B0900000000000000" pitchFamily="50" charset="-128"/>
              </a:rPr>
              <a:t>　</a:t>
            </a:r>
            <a:r>
              <a:rPr lang="en-US" altLang="ja-JP" sz="2000" dirty="0">
                <a:solidFill>
                  <a:schemeClr val="tx1">
                    <a:lumMod val="95000"/>
                    <a:lumOff val="5000"/>
                  </a:schemeClr>
                </a:solidFill>
                <a:latin typeface="HGPｺﾞｼｯｸE" panose="020B0900000000000000" pitchFamily="50" charset="-128"/>
                <a:ea typeface="HGPｺﾞｼｯｸE" panose="020B0900000000000000" pitchFamily="50" charset="-128"/>
              </a:rPr>
              <a:t>(</a:t>
            </a:r>
            <a:r>
              <a:rPr lang="ja-JP" altLang="en-US" sz="2000" dirty="0">
                <a:solidFill>
                  <a:schemeClr val="tx1">
                    <a:lumMod val="95000"/>
                    <a:lumOff val="5000"/>
                  </a:schemeClr>
                </a:solidFill>
                <a:latin typeface="HGPｺﾞｼｯｸE" panose="020B0900000000000000" pitchFamily="50" charset="-128"/>
                <a:ea typeface="HGPｺﾞｼｯｸE" panose="020B0900000000000000" pitchFamily="50" charset="-128"/>
              </a:rPr>
              <a:t>先着順</a:t>
            </a:r>
            <a:r>
              <a:rPr lang="en-US" altLang="ja-JP" sz="2000" dirty="0">
                <a:solidFill>
                  <a:schemeClr val="tx1">
                    <a:lumMod val="95000"/>
                    <a:lumOff val="5000"/>
                  </a:schemeClr>
                </a:solidFill>
                <a:latin typeface="HGPｺﾞｼｯｸE" panose="020B0900000000000000" pitchFamily="50" charset="-128"/>
                <a:ea typeface="HGPｺﾞｼｯｸE" panose="020B0900000000000000" pitchFamily="50" charset="-128"/>
              </a:rPr>
              <a:t>)</a:t>
            </a:r>
            <a:endParaRPr kumimoji="1" lang="ja-JP" altLang="en-US" sz="2000" dirty="0">
              <a:solidFill>
                <a:schemeClr val="tx1">
                  <a:lumMod val="95000"/>
                  <a:lumOff val="5000"/>
                </a:schemeClr>
              </a:solidFill>
              <a:latin typeface="HGPｺﾞｼｯｸE" panose="020B0900000000000000" pitchFamily="50" charset="-128"/>
              <a:ea typeface="HGPｺﾞｼｯｸE" panose="020B0900000000000000" pitchFamily="50" charset="-128"/>
            </a:endParaRPr>
          </a:p>
        </p:txBody>
      </p:sp>
      <p:sp>
        <p:nvSpPr>
          <p:cNvPr id="3" name="フローチャート: 処理 2">
            <a:extLst>
              <a:ext uri="{FF2B5EF4-FFF2-40B4-BE49-F238E27FC236}">
                <a16:creationId xmlns:a16="http://schemas.microsoft.com/office/drawing/2014/main" xmlns="" id="{2DAE59D5-2121-B86B-7743-DD343C58AD45}"/>
              </a:ext>
            </a:extLst>
          </p:cNvPr>
          <p:cNvSpPr/>
          <p:nvPr/>
        </p:nvSpPr>
        <p:spPr>
          <a:xfrm>
            <a:off x="452728" y="253310"/>
            <a:ext cx="744024" cy="667242"/>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処理 3">
            <a:extLst>
              <a:ext uri="{FF2B5EF4-FFF2-40B4-BE49-F238E27FC236}">
                <a16:creationId xmlns:a16="http://schemas.microsoft.com/office/drawing/2014/main" xmlns="" id="{1B755B2B-B47F-9178-3A73-106A17E92A51}"/>
              </a:ext>
            </a:extLst>
          </p:cNvPr>
          <p:cNvSpPr/>
          <p:nvPr/>
        </p:nvSpPr>
        <p:spPr>
          <a:xfrm>
            <a:off x="164696" y="100595"/>
            <a:ext cx="744024" cy="667242"/>
          </a:xfrm>
          <a:prstGeom prst="flowChartProcess">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ッター プレースホルダー 7">
            <a:extLst>
              <a:ext uri="{FF2B5EF4-FFF2-40B4-BE49-F238E27FC236}">
                <a16:creationId xmlns:a16="http://schemas.microsoft.com/office/drawing/2014/main" xmlns="" id="{410F6CD2-DC86-48EB-9DA3-D0FB804C16B0}"/>
              </a:ext>
            </a:extLst>
          </p:cNvPr>
          <p:cNvSpPr>
            <a:spLocks noGrp="1"/>
          </p:cNvSpPr>
          <p:nvPr>
            <p:ph type="ftr" sz="quarter" idx="11"/>
          </p:nvPr>
        </p:nvSpPr>
        <p:spPr>
          <a:xfrm>
            <a:off x="2343150" y="9720000"/>
            <a:ext cx="2171700" cy="141064"/>
          </a:xfrm>
        </p:spPr>
        <p:txBody>
          <a:bodyPr tIns="0" bIns="0">
            <a:spAutoFit/>
          </a:bodyPr>
          <a:lstStyle/>
          <a:p>
            <a:pPr>
              <a:lnSpc>
                <a:spcPts val="1100"/>
              </a:lnSpc>
            </a:pP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3000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楕円 23">
            <a:extLst>
              <a:ext uri="{FF2B5EF4-FFF2-40B4-BE49-F238E27FC236}">
                <a16:creationId xmlns:a16="http://schemas.microsoft.com/office/drawing/2014/main" xmlns="" id="{09B0338A-144D-4268-A0E3-434176EF95D5}"/>
              </a:ext>
            </a:extLst>
          </p:cNvPr>
          <p:cNvSpPr/>
          <p:nvPr/>
        </p:nvSpPr>
        <p:spPr>
          <a:xfrm>
            <a:off x="268072" y="6696496"/>
            <a:ext cx="2075078" cy="1806297"/>
          </a:xfrm>
          <a:prstGeom prst="ellipse">
            <a:avLst/>
          </a:prstGeom>
          <a:solidFill>
            <a:srgbClr val="CCCC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4152010936"/>
              </p:ext>
            </p:extLst>
          </p:nvPr>
        </p:nvGraphicFramePr>
        <p:xfrm>
          <a:off x="338513" y="4955783"/>
          <a:ext cx="6145226" cy="4625744"/>
        </p:xfrm>
        <a:graphic>
          <a:graphicData uri="http://schemas.openxmlformats.org/drawingml/2006/table">
            <a:tbl>
              <a:tblPr firstRow="1" bandRow="1">
                <a:tableStyleId>{21E4AEA4-8DFA-4A89-87EB-49C32662AFE0}</a:tableStyleId>
              </a:tblPr>
              <a:tblGrid>
                <a:gridCol w="2209519">
                  <a:extLst>
                    <a:ext uri="{9D8B030D-6E8A-4147-A177-3AD203B41FA5}">
                      <a16:colId xmlns:a16="http://schemas.microsoft.com/office/drawing/2014/main" xmlns="" val="20000"/>
                    </a:ext>
                  </a:extLst>
                </a:gridCol>
                <a:gridCol w="863094">
                  <a:extLst>
                    <a:ext uri="{9D8B030D-6E8A-4147-A177-3AD203B41FA5}">
                      <a16:colId xmlns:a16="http://schemas.microsoft.com/office/drawing/2014/main" xmlns="" val="20001"/>
                    </a:ext>
                  </a:extLst>
                </a:gridCol>
                <a:gridCol w="3072613">
                  <a:extLst>
                    <a:ext uri="{9D8B030D-6E8A-4147-A177-3AD203B41FA5}">
                      <a16:colId xmlns:a16="http://schemas.microsoft.com/office/drawing/2014/main" xmlns="" val="20003"/>
                    </a:ext>
                  </a:extLst>
                </a:gridCol>
              </a:tblGrid>
              <a:tr h="413744">
                <a:tc>
                  <a:txBody>
                    <a:bodyPr/>
                    <a:lstStyle/>
                    <a:p>
                      <a:pPr algn="ctr"/>
                      <a:r>
                        <a:rPr kumimoji="1" lang="ja-JP" altLang="en-US" sz="1400" dirty="0">
                          <a:solidFill>
                            <a:schemeClr val="tx1"/>
                          </a:solidFill>
                        </a:rPr>
                        <a:t>テーマ</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1" dirty="0">
                          <a:solidFill>
                            <a:schemeClr val="tx1"/>
                          </a:solidFill>
                          <a:latin typeface="+mn-ea"/>
                          <a:ea typeface="+mn-ea"/>
                        </a:rPr>
                        <a:t>日程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tx1"/>
                          </a:solidFill>
                        </a:rPr>
                        <a:t>内　　　容</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60000">
                <a:tc rowSpan="4">
                  <a:txBody>
                    <a:bodyPr/>
                    <a:lstStyle/>
                    <a:p>
                      <a:pPr algn="l">
                        <a:lnSpc>
                          <a:spcPct val="150000"/>
                        </a:lnSpc>
                      </a:pPr>
                      <a:r>
                        <a:rPr kumimoji="1" lang="en-US" altLang="ja-JP" sz="1400" dirty="0">
                          <a:solidFill>
                            <a:schemeClr val="tx1">
                              <a:lumMod val="95000"/>
                              <a:lumOff val="5000"/>
                            </a:schemeClr>
                          </a:solidFill>
                          <a:latin typeface="HGPｺﾞｼｯｸE" panose="020B0900000000000000" pitchFamily="50" charset="-128"/>
                          <a:ea typeface="HGPｺﾞｼｯｸE" panose="020B0900000000000000" pitchFamily="50" charset="-128"/>
                        </a:rPr>
                        <a:t>1.</a:t>
                      </a:r>
                      <a:r>
                        <a:rPr kumimoji="1" lang="ja-JP" altLang="en-US" sz="1400" spc="100" baseline="0" dirty="0">
                          <a:latin typeface="HGPｺﾞｼｯｸE" panose="020B0900000000000000" pitchFamily="50" charset="-128"/>
                          <a:ea typeface="HGPｺﾞｼｯｸE" panose="020B0900000000000000" pitchFamily="50" charset="-128"/>
                        </a:rPr>
                        <a:t>中小企業の次世代経営手法とリーダーシップ</a:t>
                      </a:r>
                    </a:p>
                  </a:txBody>
                  <a:tcPr marL="72000" marR="979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a:r>
                        <a:rPr kumimoji="1" lang="en-US" altLang="ja-JP" sz="1200" baseline="0" dirty="0">
                          <a:latin typeface="游ゴシック Medium" panose="020B0500000000000000" pitchFamily="50" charset="-128"/>
                          <a:ea typeface="游ゴシック Medium" panose="020B0500000000000000" pitchFamily="50" charset="-128"/>
                        </a:rPr>
                        <a:t>6/16(</a:t>
                      </a:r>
                      <a:r>
                        <a:rPr kumimoji="1" lang="ja-JP" altLang="en-US" sz="1200" baseline="0" dirty="0">
                          <a:latin typeface="游ゴシック Medium" panose="020B0500000000000000" pitchFamily="50" charset="-128"/>
                          <a:ea typeface="游ゴシック Medium" panose="020B0500000000000000" pitchFamily="50" charset="-128"/>
                        </a:rPr>
                        <a:t>金</a:t>
                      </a:r>
                      <a:r>
                        <a:rPr kumimoji="1" lang="en-US" altLang="ja-JP" sz="1200" baseline="0" dirty="0">
                          <a:latin typeface="游ゴシック Medium" panose="020B0500000000000000" pitchFamily="50" charset="-128"/>
                          <a:ea typeface="游ゴシック Medium" panose="020B0500000000000000" pitchFamily="50" charset="-128"/>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0" marR="0" lvl="0" indent="0" algn="l" defTabSz="914400" rtl="0" eaLnBrk="1" fontAlgn="base" latinLnBrk="0" hangingPunct="1">
                        <a:lnSpc>
                          <a:spcPct val="110000"/>
                        </a:lnSpc>
                        <a:spcBef>
                          <a:spcPts val="0"/>
                        </a:spcBef>
                        <a:spcAft>
                          <a:spcPct val="0"/>
                        </a:spcAft>
                        <a:buClrTx/>
                        <a:buSzTx/>
                        <a:buFontTx/>
                        <a:buNone/>
                        <a:tabLst/>
                      </a:pPr>
                      <a:r>
                        <a:rPr kumimoji="1" lang="ja-JP" altLang="en-US" sz="1100" dirty="0">
                          <a:solidFill>
                            <a:schemeClr val="tx1"/>
                          </a:solidFill>
                        </a:rPr>
                        <a:t>■   中小企業経営に</a:t>
                      </a:r>
                      <a:r>
                        <a:rPr kumimoji="1" lang="ja-JP" altLang="en-US" sz="1100" b="0" i="0" u="none" strike="noStrike" cap="none" normalizeH="0" baseline="0" dirty="0">
                          <a:ln>
                            <a:noFill/>
                          </a:ln>
                          <a:solidFill>
                            <a:srgbClr val="000000"/>
                          </a:solidFill>
                          <a:effectLst/>
                          <a:latin typeface="ＭＳ Ｐゴシック" pitchFamily="50" charset="-128"/>
                          <a:ea typeface="+mn-ea"/>
                        </a:rPr>
                        <a:t>一番大切な事</a:t>
                      </a:r>
                    </a:p>
                    <a:p>
                      <a:pPr marL="0" marR="0" lvl="0" indent="0" algn="l" defTabSz="914400" rtl="0" eaLnBrk="1" fontAlgn="base" latinLnBrk="0" hangingPunct="1">
                        <a:lnSpc>
                          <a:spcPct val="110000"/>
                        </a:lnSpc>
                        <a:spcBef>
                          <a:spcPts val="10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itchFamily="50" charset="-128"/>
                          <a:ea typeface="+mn-ea"/>
                        </a:rPr>
                        <a:t>■　強い会社創り、自己実現とビジョン</a:t>
                      </a:r>
                    </a:p>
                    <a:p>
                      <a:pPr marL="0" marR="0" lvl="0" indent="0" algn="l" defTabSz="914400" rtl="0" eaLnBrk="1" fontAlgn="base" latinLnBrk="0" hangingPunct="1">
                        <a:lnSpc>
                          <a:spcPct val="110000"/>
                        </a:lnSpc>
                        <a:spcBef>
                          <a:spcPts val="10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itchFamily="50" charset="-128"/>
                          <a:ea typeface="+mn-ea"/>
                        </a:rPr>
                        <a:t>■　先代と比較せず、自己の経営をするリーダー</a:t>
                      </a:r>
                    </a:p>
                    <a:p>
                      <a:pPr marL="0" marR="0" lvl="0" indent="0" algn="l" defTabSz="914400" rtl="0" eaLnBrk="1" fontAlgn="base" latinLnBrk="0" hangingPunct="1">
                        <a:lnSpc>
                          <a:spcPct val="110000"/>
                        </a:lnSpc>
                        <a:spcBef>
                          <a:spcPts val="10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itchFamily="50" charset="-128"/>
                          <a:ea typeface="+mn-ea"/>
                        </a:rPr>
                        <a:t>■　成功、失敗に学ぶ、承継する経営方法を伝授</a:t>
                      </a:r>
                    </a:p>
                    <a:p>
                      <a:pPr marL="0" marR="0" lvl="0" indent="0" algn="l" defTabSz="914400" rtl="0" eaLnBrk="1" fontAlgn="base" latinLnBrk="0" hangingPunct="1">
                        <a:lnSpc>
                          <a:spcPct val="110000"/>
                        </a:lnSpc>
                        <a:spcBef>
                          <a:spcPts val="10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itchFamily="50" charset="-128"/>
                          <a:ea typeface="+mn-ea"/>
                        </a:rPr>
                        <a:t>■　各種自己診断と第二関門の壁突破</a:t>
                      </a:r>
                    </a:p>
                    <a:p>
                      <a:pPr marL="0" marR="0" lvl="0" indent="0" algn="l" defTabSz="914400" rtl="0" eaLnBrk="1" fontAlgn="base" latinLnBrk="0" hangingPunct="1">
                        <a:lnSpc>
                          <a:spcPct val="110000"/>
                        </a:lnSpc>
                        <a:spcBef>
                          <a:spcPts val="10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itchFamily="50" charset="-128"/>
                          <a:ea typeface="+mn-ea"/>
                        </a:rPr>
                        <a:t>■　何を承継するのか、過去、現在、未来</a:t>
                      </a:r>
                    </a:p>
                    <a:p>
                      <a:pPr marL="0" marR="0" lvl="0" indent="0" algn="l" defTabSz="914400" rtl="0" eaLnBrk="1" fontAlgn="base" latinLnBrk="0" hangingPunct="1">
                        <a:lnSpc>
                          <a:spcPct val="110000"/>
                        </a:lnSpc>
                        <a:spcBef>
                          <a:spcPts val="10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itchFamily="50" charset="-128"/>
                          <a:ea typeface="+mn-ea"/>
                        </a:rPr>
                        <a:t>■　三感覚マネジメントと環境適応業</a:t>
                      </a:r>
                      <a:endParaRPr kumimoji="1" lang="ja-JP" altLang="en-US" sz="1100" dirty="0">
                        <a:solidFill>
                          <a:schemeClr val="tx1"/>
                        </a:solidFill>
                      </a:endParaRPr>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60000">
                <a:tc vMerge="1">
                  <a:txBody>
                    <a:bodyPr/>
                    <a:lstStyle/>
                    <a:p>
                      <a:pPr algn="l"/>
                      <a:endParaRPr kumimoji="1" lang="ja-JP" altLang="en-US" sz="1600" dirty="0"/>
                    </a:p>
                  </a:txBody>
                  <a:tcPr marL="79383" marR="793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7/21(</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金</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360000">
                <a:tc vMerge="1">
                  <a:txBody>
                    <a:bodyPr/>
                    <a:lstStyle/>
                    <a:p>
                      <a:pPr algn="l"/>
                      <a:endParaRPr kumimoji="1" lang="ja-JP" altLang="en-US" sz="1600" dirty="0"/>
                    </a:p>
                  </a:txBody>
                  <a:tcPr marL="79383" marR="793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a:r>
                        <a:rPr kumimoji="1" lang="en-US" altLang="ja-JP" sz="1200" baseline="0" dirty="0">
                          <a:latin typeface="游ゴシック Medium" panose="020B0500000000000000" pitchFamily="50" charset="-128"/>
                          <a:ea typeface="游ゴシック Medium" panose="020B0500000000000000" pitchFamily="50" charset="-128"/>
                        </a:rPr>
                        <a:t>8/10(</a:t>
                      </a:r>
                      <a:r>
                        <a:rPr kumimoji="1" lang="ja-JP" altLang="en-US" sz="1200" baseline="0" dirty="0">
                          <a:latin typeface="游ゴシック Medium" panose="020B0500000000000000" pitchFamily="50" charset="-128"/>
                          <a:ea typeface="游ゴシック Medium" panose="020B0500000000000000" pitchFamily="50" charset="-128"/>
                        </a:rPr>
                        <a:t>金</a:t>
                      </a:r>
                      <a:r>
                        <a:rPr kumimoji="1" lang="en-US" altLang="ja-JP" sz="1200" baseline="0" dirty="0">
                          <a:latin typeface="游ゴシック Medium" panose="020B0500000000000000" pitchFamily="50" charset="-128"/>
                          <a:ea typeface="游ゴシック Medium" panose="020B0500000000000000" pitchFamily="50" charset="-128"/>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60000">
                <a:tc vMerge="1">
                  <a:txBody>
                    <a:bodyPr/>
                    <a:lstStyle/>
                    <a:p>
                      <a:pPr algn="l"/>
                      <a:endParaRPr kumimoji="1" lang="ja-JP" altLang="en-US" sz="1600" dirty="0"/>
                    </a:p>
                  </a:txBody>
                  <a:tcPr marL="79383" marR="793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a:r>
                        <a:rPr kumimoji="1" lang="en-US" altLang="ja-JP" sz="1200" baseline="0" dirty="0">
                          <a:latin typeface="游ゴシック Medium" panose="020B0500000000000000" pitchFamily="50" charset="-128"/>
                          <a:ea typeface="游ゴシック Medium" panose="020B0500000000000000" pitchFamily="50" charset="-128"/>
                        </a:rPr>
                        <a:t>9/15(</a:t>
                      </a:r>
                      <a:r>
                        <a:rPr kumimoji="1" lang="ja-JP" altLang="en-US" sz="1200" baseline="0" dirty="0">
                          <a:latin typeface="游ゴシック Medium" panose="020B0500000000000000" pitchFamily="50" charset="-128"/>
                          <a:ea typeface="游ゴシック Medium" panose="020B0500000000000000" pitchFamily="50" charset="-128"/>
                        </a:rPr>
                        <a:t>金</a:t>
                      </a:r>
                      <a:r>
                        <a:rPr kumimoji="1" lang="en-US" altLang="ja-JP" sz="1200" baseline="0" dirty="0">
                          <a:latin typeface="游ゴシック Medium" panose="020B0500000000000000" pitchFamily="50" charset="-128"/>
                          <a:ea typeface="游ゴシック Medium" panose="020B0500000000000000" pitchFamily="50" charset="-128"/>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360000">
                <a:tc rowSpan="3">
                  <a:txBody>
                    <a:bodyPr/>
                    <a:lstStyle/>
                    <a:p>
                      <a:pPr algn="l">
                        <a:lnSpc>
                          <a:spcPct val="150000"/>
                        </a:lnSpc>
                      </a:pPr>
                      <a:r>
                        <a:rPr kumimoji="1" lang="en-US" altLang="ja-JP" sz="1400" dirty="0">
                          <a:solidFill>
                            <a:schemeClr val="tx1">
                              <a:lumMod val="95000"/>
                              <a:lumOff val="5000"/>
                            </a:schemeClr>
                          </a:solidFill>
                          <a:latin typeface="HGPｺﾞｼｯｸE" panose="020B0900000000000000" pitchFamily="50" charset="-128"/>
                          <a:ea typeface="HGPｺﾞｼｯｸE" panose="020B0900000000000000" pitchFamily="50" charset="-128"/>
                        </a:rPr>
                        <a:t>2.</a:t>
                      </a:r>
                      <a:r>
                        <a:rPr kumimoji="1" lang="ja-JP" altLang="en-US" sz="1400" spc="40" baseline="0" dirty="0">
                          <a:latin typeface="HGPｺﾞｼｯｸE" panose="020B0900000000000000" pitchFamily="50" charset="-128"/>
                          <a:ea typeface="HGPｺﾞｼｯｸE" panose="020B0900000000000000" pitchFamily="50" charset="-128"/>
                        </a:rPr>
                        <a:t>中小企業次世代経営者の組織創りとマネジメント</a:t>
                      </a:r>
                      <a:endParaRPr kumimoji="1" lang="en-US" altLang="ja-JP" sz="1400" spc="40" baseline="0" dirty="0">
                        <a:latin typeface="HGPｺﾞｼｯｸE" panose="020B0900000000000000" pitchFamily="50" charset="-128"/>
                        <a:ea typeface="HGPｺﾞｼｯｸE" panose="020B0900000000000000" pitchFamily="50" charset="-128"/>
                      </a:endParaRPr>
                    </a:p>
                  </a:txBody>
                  <a:tcPr marL="72000" marR="979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26000" algn="l"/>
                      <a:r>
                        <a:rPr kumimoji="1" lang="en-US" altLang="ja-JP" sz="1200" baseline="0" dirty="0">
                          <a:latin typeface="游ゴシック Medium" panose="020B0500000000000000" pitchFamily="50" charset="-128"/>
                          <a:ea typeface="游ゴシック Medium" panose="020B0500000000000000" pitchFamily="50" charset="-128"/>
                        </a:rPr>
                        <a:t>10/20(</a:t>
                      </a:r>
                      <a:r>
                        <a:rPr kumimoji="1" lang="ja-JP" altLang="en-US" sz="1200" baseline="0" dirty="0">
                          <a:latin typeface="游ゴシック Medium" panose="020B0500000000000000" pitchFamily="50" charset="-128"/>
                          <a:ea typeface="游ゴシック Medium" panose="020B0500000000000000" pitchFamily="50" charset="-128"/>
                        </a:rPr>
                        <a:t>金</a:t>
                      </a:r>
                      <a:r>
                        <a:rPr kumimoji="1" lang="en-US" altLang="ja-JP" sz="1200" baseline="0" dirty="0">
                          <a:latin typeface="游ゴシック Medium" panose="020B0500000000000000" pitchFamily="50" charset="-128"/>
                          <a:ea typeface="游ゴシック Medium" panose="020B0500000000000000" pitchFamily="50" charset="-128"/>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lnSpc>
                          <a:spcPct val="100000"/>
                        </a:lnSpc>
                        <a:spcBef>
                          <a:spcPts val="400"/>
                        </a:spcBef>
                      </a:pPr>
                      <a:r>
                        <a:rPr kumimoji="1" lang="ja-JP" altLang="en-US" sz="1100" dirty="0">
                          <a:solidFill>
                            <a:schemeClr val="tx1"/>
                          </a:solidFill>
                        </a:rPr>
                        <a:t>■ 　リーダーシップスタイルの確認、診断</a:t>
                      </a:r>
                    </a:p>
                    <a:p>
                      <a:pPr algn="l">
                        <a:lnSpc>
                          <a:spcPct val="100000"/>
                        </a:lnSpc>
                        <a:spcBef>
                          <a:spcPts val="400"/>
                        </a:spcBef>
                      </a:pPr>
                      <a:r>
                        <a:rPr kumimoji="1" lang="ja-JP" altLang="en-US" sz="1100" dirty="0">
                          <a:solidFill>
                            <a:schemeClr val="tx1"/>
                          </a:solidFill>
                        </a:rPr>
                        <a:t>■ 　組織とは何か、強化策へのポイント</a:t>
                      </a:r>
                    </a:p>
                    <a:p>
                      <a:pPr algn="l">
                        <a:lnSpc>
                          <a:spcPct val="100000"/>
                        </a:lnSpc>
                        <a:spcBef>
                          <a:spcPts val="400"/>
                        </a:spcBef>
                      </a:pPr>
                      <a:r>
                        <a:rPr kumimoji="1" lang="ja-JP" altLang="en-US" sz="1100" dirty="0">
                          <a:solidFill>
                            <a:schemeClr val="tx1"/>
                          </a:solidFill>
                        </a:rPr>
                        <a:t>■ 　</a:t>
                      </a:r>
                      <a:r>
                        <a:rPr kumimoji="1" lang="ja-JP" altLang="en-US" sz="1100" spc="-10" baseline="0" dirty="0">
                          <a:solidFill>
                            <a:schemeClr val="tx1"/>
                          </a:solidFill>
                        </a:rPr>
                        <a:t>指示と管理</a:t>
                      </a:r>
                      <a:r>
                        <a:rPr kumimoji="1" lang="en-US" altLang="ja-JP" sz="1100" spc="-10" baseline="0" dirty="0">
                          <a:solidFill>
                            <a:schemeClr val="tx1"/>
                          </a:solidFill>
                        </a:rPr>
                        <a:t>/</a:t>
                      </a:r>
                      <a:r>
                        <a:rPr kumimoji="1" lang="ja-JP" altLang="en-US" sz="1100" spc="-10" baseline="0" dirty="0">
                          <a:solidFill>
                            <a:schemeClr val="tx1"/>
                          </a:solidFill>
                        </a:rPr>
                        <a:t>指導と育成、</a:t>
                      </a:r>
                      <a:r>
                        <a:rPr kumimoji="1" lang="en-US" altLang="ja-JP" sz="1100" spc="-10" baseline="0" dirty="0">
                          <a:solidFill>
                            <a:schemeClr val="tx1"/>
                          </a:solidFill>
                        </a:rPr>
                        <a:t>2:6:2</a:t>
                      </a:r>
                      <a:r>
                        <a:rPr kumimoji="1" lang="ja-JP" altLang="en-US" sz="1100" spc="-10" baseline="0" dirty="0">
                          <a:solidFill>
                            <a:schemeClr val="tx1"/>
                          </a:solidFill>
                        </a:rPr>
                        <a:t>別マネジメント</a:t>
                      </a:r>
                    </a:p>
                    <a:p>
                      <a:pPr algn="l">
                        <a:lnSpc>
                          <a:spcPct val="100000"/>
                        </a:lnSpc>
                        <a:spcBef>
                          <a:spcPts val="400"/>
                        </a:spcBef>
                      </a:pPr>
                      <a:r>
                        <a:rPr kumimoji="1" lang="ja-JP" altLang="en-US" sz="1100" dirty="0">
                          <a:solidFill>
                            <a:schemeClr val="tx1"/>
                          </a:solidFill>
                        </a:rPr>
                        <a:t>■ 　右腕創りと古参組との対応手法</a:t>
                      </a:r>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360000">
                <a:tc vMerge="1">
                  <a:txBody>
                    <a:bodyPr/>
                    <a:lstStyle/>
                    <a:p>
                      <a:pPr algn="l"/>
                      <a:endParaRPr kumimoji="1" lang="ja-JP" altLang="en-US" sz="1600" dirty="0"/>
                    </a:p>
                  </a:txBody>
                  <a:tcPr marL="79383" marR="793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11/17(</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金</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r h="360000">
                <a:tc vMerge="1">
                  <a:txBody>
                    <a:bodyPr/>
                    <a:lstStyle/>
                    <a:p>
                      <a:pPr algn="l"/>
                      <a:endParaRPr kumimoji="1" lang="ja-JP" altLang="en-US" sz="1600" dirty="0"/>
                    </a:p>
                  </a:txBody>
                  <a:tcPr marL="79383" marR="793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a:r>
                        <a:rPr kumimoji="1" lang="en-US" altLang="ja-JP" sz="1200" baseline="0" dirty="0">
                          <a:latin typeface="游ゴシック Medium" panose="020B0500000000000000" pitchFamily="50" charset="-128"/>
                          <a:ea typeface="游ゴシック Medium" panose="020B0500000000000000" pitchFamily="50" charset="-128"/>
                        </a:rPr>
                        <a:t>12/15(</a:t>
                      </a:r>
                      <a:r>
                        <a:rPr kumimoji="1" lang="ja-JP" altLang="en-US" sz="1200" baseline="0" dirty="0">
                          <a:latin typeface="游ゴシック Medium" panose="020B0500000000000000" pitchFamily="50" charset="-128"/>
                          <a:ea typeface="游ゴシック Medium" panose="020B0500000000000000" pitchFamily="50" charset="-128"/>
                        </a:rPr>
                        <a:t>金</a:t>
                      </a:r>
                      <a:r>
                        <a:rPr kumimoji="1" lang="en-US" altLang="ja-JP" sz="1200" baseline="0" dirty="0">
                          <a:latin typeface="游ゴシック Medium" panose="020B0500000000000000" pitchFamily="50" charset="-128"/>
                          <a:ea typeface="游ゴシック Medium" panose="020B0500000000000000" pitchFamily="50" charset="-128"/>
                        </a:rPr>
                        <a:t>)</a:t>
                      </a:r>
                      <a:endParaRPr kumimoji="1" lang="ja-JP" altLang="en-US" sz="1200" baseline="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8"/>
                  </a:ext>
                </a:extLst>
              </a:tr>
              <a:tr h="396000">
                <a:tc rowSpan="5">
                  <a:txBody>
                    <a:bodyPr/>
                    <a:lstStyle/>
                    <a:p>
                      <a:pPr algn="l">
                        <a:lnSpc>
                          <a:spcPct val="150000"/>
                        </a:lnSpc>
                      </a:pPr>
                      <a:r>
                        <a:rPr kumimoji="1" lang="en-US" altLang="ja-JP" sz="1400" dirty="0">
                          <a:solidFill>
                            <a:schemeClr val="tx1">
                              <a:lumMod val="95000"/>
                              <a:lumOff val="5000"/>
                            </a:schemeClr>
                          </a:solidFill>
                          <a:latin typeface="HGPｺﾞｼｯｸE" panose="020B0900000000000000" pitchFamily="50" charset="-128"/>
                          <a:ea typeface="HGPｺﾞｼｯｸE" panose="020B0900000000000000" pitchFamily="50" charset="-128"/>
                        </a:rPr>
                        <a:t>3.</a:t>
                      </a:r>
                      <a:r>
                        <a:rPr kumimoji="1" lang="ja-JP" altLang="en-US" sz="1400" dirty="0">
                          <a:latin typeface="HGPｺﾞｼｯｸE" panose="020B0900000000000000" pitchFamily="50" charset="-128"/>
                          <a:ea typeface="HGPｺﾞｼｯｸE" panose="020B0900000000000000" pitchFamily="50" charset="-128"/>
                        </a:rPr>
                        <a:t>中小企業の勝ち続ける「</a:t>
                      </a:r>
                      <a:r>
                        <a:rPr kumimoji="1" lang="en-US" altLang="ja-JP" sz="1400" dirty="0">
                          <a:latin typeface="HGPｺﾞｼｯｸE" panose="020B0900000000000000" pitchFamily="50" charset="-128"/>
                          <a:ea typeface="HGPｺﾞｼｯｸE" panose="020B0900000000000000" pitchFamily="50" charset="-128"/>
                        </a:rPr>
                        <a:t>NO1</a:t>
                      </a:r>
                      <a:r>
                        <a:rPr kumimoji="1" lang="ja-JP" altLang="en-US" sz="1400" dirty="0">
                          <a:latin typeface="HGPｺﾞｼｯｸE" panose="020B0900000000000000" pitchFamily="50" charset="-128"/>
                          <a:ea typeface="HGPｺﾞｼｯｸE" panose="020B0900000000000000" pitchFamily="50" charset="-128"/>
                        </a:rPr>
                        <a:t>戦略」策定方法</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232" rtl="0" eaLnBrk="1" fontAlgn="auto" latinLnBrk="0" hangingPunct="1">
                        <a:lnSpc>
                          <a:spcPts val="11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2024</a:t>
                      </a:r>
                    </a:p>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kern="1200" noProof="0" dirty="0">
                          <a:solidFill>
                            <a:schemeClr val="dk1"/>
                          </a:solidFill>
                          <a:latin typeface="游ゴシック Medium" panose="020B0500000000000000" pitchFamily="50" charset="-128"/>
                          <a:ea typeface="游ゴシック Medium" panose="020B0500000000000000" pitchFamily="50" charset="-128"/>
                          <a:cs typeface="+mn-cs"/>
                        </a:rPr>
                        <a:t>1/19(</a:t>
                      </a:r>
                      <a:r>
                        <a:rPr kumimoji="1" lang="ja-JP" altLang="en-US" sz="1200" kern="1200" noProof="0" dirty="0">
                          <a:solidFill>
                            <a:schemeClr val="dk1"/>
                          </a:solidFill>
                          <a:latin typeface="游ゴシック Medium" panose="020B0500000000000000" pitchFamily="50" charset="-128"/>
                          <a:ea typeface="游ゴシック Medium" panose="020B0500000000000000" pitchFamily="50" charset="-128"/>
                          <a:cs typeface="+mn-cs"/>
                        </a:rPr>
                        <a:t>金</a:t>
                      </a:r>
                      <a:r>
                        <a:rPr kumimoji="1" lang="en-US" altLang="ja-JP" sz="1200" kern="1200" noProof="0" dirty="0">
                          <a:solidFill>
                            <a:schemeClr val="dk1"/>
                          </a:solidFill>
                          <a:latin typeface="游ゴシック Medium" panose="020B0500000000000000" pitchFamily="50" charset="-128"/>
                          <a:ea typeface="游ゴシック Medium" panose="020B0500000000000000" pitchFamily="50" charset="-128"/>
                          <a:cs typeface="+mn-cs"/>
                        </a:rPr>
                        <a:t>)</a:t>
                      </a:r>
                      <a:endParaRPr kumimoji="1" lang="ja-JP" altLang="en-US" sz="1200" kern="1200" noProof="0" dirty="0">
                        <a:solidFill>
                          <a:schemeClr val="dk1"/>
                        </a:solidFill>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kumimoji="1" lang="ja-JP" altLang="en-US" sz="1100" dirty="0">
                          <a:solidFill>
                            <a:schemeClr val="tx1"/>
                          </a:solidFill>
                        </a:rPr>
                        <a:t>■ 　</a:t>
                      </a:r>
                      <a:r>
                        <a:rPr kumimoji="1" lang="ja-JP" altLang="en-US" sz="1100" b="0" i="0" u="none" strike="noStrike" cap="none" normalizeH="0" baseline="0" dirty="0">
                          <a:ln>
                            <a:noFill/>
                          </a:ln>
                          <a:solidFill>
                            <a:srgbClr val="000000"/>
                          </a:solidFill>
                          <a:effectLst/>
                          <a:latin typeface="ＭＳ Ｐゴシック" pitchFamily="50" charset="-128"/>
                          <a:ea typeface="+mn-ea"/>
                        </a:rPr>
                        <a:t>マーケティング及び戦略創りを体系的に学ぶ</a:t>
                      </a:r>
                    </a:p>
                    <a:p>
                      <a:pPr marL="0" marR="0" lvl="0" indent="0" algn="l" defTabSz="914400" rtl="0" eaLnBrk="1" fontAlgn="base" latinLnBrk="0" hangingPunct="1">
                        <a:lnSpc>
                          <a:spcPct val="100000"/>
                        </a:lnSpc>
                        <a:spcBef>
                          <a:spcPts val="600"/>
                        </a:spcBef>
                        <a:spcAft>
                          <a:spcPts val="0"/>
                        </a:spcAft>
                        <a:buClrTx/>
                        <a:buSzTx/>
                        <a:buFontTx/>
                        <a:buNone/>
                        <a:tabLst/>
                        <a:defRPr/>
                      </a:pPr>
                      <a:r>
                        <a:rPr kumimoji="1" lang="ja-JP" altLang="en-US" sz="1100" b="0" i="0" u="none" strike="noStrike" cap="none" normalizeH="0" baseline="0" dirty="0">
                          <a:ln>
                            <a:noFill/>
                          </a:ln>
                          <a:solidFill>
                            <a:srgbClr val="000000"/>
                          </a:solidFill>
                          <a:effectLst/>
                          <a:latin typeface="ＭＳ Ｐゴシック" pitchFamily="50" charset="-128"/>
                          <a:ea typeface="+mn-ea"/>
                        </a:rPr>
                        <a:t>■　中小企業が勝ち続ける戦略の要点、作戦</a:t>
                      </a:r>
                    </a:p>
                    <a:p>
                      <a:pPr marL="0" marR="0" lvl="0" indent="0" algn="l" defTabSz="914400" rtl="0" eaLnBrk="1" fontAlgn="base" latinLnBrk="0" hangingPunct="1">
                        <a:lnSpc>
                          <a:spcPct val="100000"/>
                        </a:lnSpc>
                        <a:spcBef>
                          <a:spcPts val="600"/>
                        </a:spcBef>
                        <a:spcAft>
                          <a:spcPts val="0"/>
                        </a:spcAft>
                        <a:buClrTx/>
                        <a:buSzTx/>
                        <a:buFontTx/>
                        <a:buNone/>
                        <a:tabLst/>
                        <a:defRPr/>
                      </a:pPr>
                      <a:r>
                        <a:rPr kumimoji="1" lang="ja-JP" altLang="en-US" sz="1100" b="0" i="0" u="none" strike="noStrike" cap="none" normalizeH="0" baseline="0" dirty="0">
                          <a:ln>
                            <a:noFill/>
                          </a:ln>
                          <a:solidFill>
                            <a:srgbClr val="000000"/>
                          </a:solidFill>
                          <a:effectLst/>
                          <a:latin typeface="ＭＳ Ｐゴシック" pitchFamily="50" charset="-128"/>
                          <a:ea typeface="+mn-ea"/>
                        </a:rPr>
                        <a:t>■　儲からない会社ほど忙しい、何かを捨てること</a:t>
                      </a:r>
                    </a:p>
                    <a:p>
                      <a:pPr marL="0" marR="0" lvl="0" indent="0" algn="l" defTabSz="914400" rtl="0" eaLnBrk="1" fontAlgn="base" latinLnBrk="0" hangingPunct="1">
                        <a:lnSpc>
                          <a:spcPct val="100000"/>
                        </a:lnSpc>
                        <a:spcBef>
                          <a:spcPts val="600"/>
                        </a:spcBef>
                        <a:spcAft>
                          <a:spcPts val="0"/>
                        </a:spcAft>
                        <a:buClrTx/>
                        <a:buSzTx/>
                        <a:buFontTx/>
                        <a:buNone/>
                        <a:tabLst/>
                        <a:defRPr/>
                      </a:pPr>
                      <a:r>
                        <a:rPr kumimoji="1" lang="ja-JP" altLang="en-US" sz="1100" b="0" i="0" u="none" strike="noStrike" cap="none" normalizeH="0" baseline="0" dirty="0">
                          <a:ln>
                            <a:noFill/>
                          </a:ln>
                          <a:solidFill>
                            <a:srgbClr val="000000"/>
                          </a:solidFill>
                          <a:effectLst/>
                          <a:latin typeface="ＭＳ Ｐゴシック" pitchFamily="50" charset="-128"/>
                          <a:ea typeface="+mn-ea"/>
                        </a:rPr>
                        <a:t>■　一番戦略によるポジション確立</a:t>
                      </a:r>
                    </a:p>
                    <a:p>
                      <a:pPr marL="0" marR="0" lvl="0" indent="0" algn="l" defTabSz="914232" rtl="0" eaLnBrk="1" fontAlgn="auto" latinLnBrk="0" hangingPunct="1">
                        <a:lnSpc>
                          <a:spcPct val="100000"/>
                        </a:lnSpc>
                        <a:spcBef>
                          <a:spcPts val="600"/>
                        </a:spcBef>
                        <a:spcAft>
                          <a:spcPts val="0"/>
                        </a:spcAft>
                        <a:buClrTx/>
                        <a:buSzTx/>
                        <a:buFontTx/>
                        <a:buNone/>
                        <a:tabLst/>
                        <a:defRPr/>
                      </a:pPr>
                      <a:r>
                        <a:rPr kumimoji="1" lang="ja-JP" altLang="en-US" sz="1100" dirty="0">
                          <a:solidFill>
                            <a:schemeClr val="tx1"/>
                          </a:solidFill>
                        </a:rPr>
                        <a:t>■　</a:t>
                      </a:r>
                      <a:r>
                        <a:rPr kumimoji="1" lang="ja-JP" altLang="en-US" sz="1100" b="0" i="0" u="none" strike="noStrike" cap="none" normalizeH="0" baseline="0" dirty="0">
                          <a:ln>
                            <a:noFill/>
                          </a:ln>
                          <a:solidFill>
                            <a:srgbClr val="000000"/>
                          </a:solidFill>
                          <a:effectLst/>
                          <a:latin typeface="ＭＳ Ｐゴシック" pitchFamily="50" charset="-128"/>
                          <a:ea typeface="+mn-ea"/>
                        </a:rPr>
                        <a:t>ベネフィット、ニーズ、ウォンツの視点</a:t>
                      </a:r>
                    </a:p>
                    <a:p>
                      <a:pPr indent="0" algn="l">
                        <a:lnSpc>
                          <a:spcPct val="100000"/>
                        </a:lnSpc>
                        <a:spcBef>
                          <a:spcPts val="600"/>
                        </a:spcBef>
                        <a:spcAft>
                          <a:spcPts val="0"/>
                        </a:spcAft>
                      </a:pPr>
                      <a:r>
                        <a:rPr kumimoji="1" lang="ja-JP" altLang="en-US" sz="1100" dirty="0">
                          <a:solidFill>
                            <a:schemeClr val="tx1"/>
                          </a:solidFill>
                        </a:rPr>
                        <a:t>■　新規事業創出作成、遊び心</a:t>
                      </a:r>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9"/>
                  </a:ext>
                </a:extLst>
              </a:tr>
              <a:tr h="324000">
                <a:tc vMerge="1">
                  <a:txBody>
                    <a:bodyPr/>
                    <a:lstStyle/>
                    <a:p>
                      <a:pPr algn="l"/>
                      <a:endParaRPr kumimoji="1" lang="ja-JP" altLang="en-US" sz="1600" dirty="0"/>
                    </a:p>
                  </a:txBody>
                  <a:tcPr marL="79383" marR="793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a:r>
                        <a:rPr kumimoji="1" lang="en-US" altLang="ja-JP" sz="1200" dirty="0">
                          <a:latin typeface="游ゴシック Medium" panose="020B0500000000000000" pitchFamily="50" charset="-128"/>
                          <a:ea typeface="游ゴシック Medium" panose="020B0500000000000000" pitchFamily="50" charset="-128"/>
                        </a:rPr>
                        <a:t>2/16(</a:t>
                      </a:r>
                      <a:r>
                        <a:rPr kumimoji="1" lang="ja-JP" altLang="en-US" sz="1200" dirty="0">
                          <a:latin typeface="游ゴシック Medium" panose="020B0500000000000000" pitchFamily="50" charset="-128"/>
                          <a:ea typeface="游ゴシック Medium" panose="020B0500000000000000" pitchFamily="50" charset="-128"/>
                        </a:rPr>
                        <a:t>金</a:t>
                      </a:r>
                      <a:r>
                        <a:rPr kumimoji="1" lang="en-US" altLang="ja-JP" sz="1200" dirty="0">
                          <a:latin typeface="游ゴシック Medium" panose="020B0500000000000000" pitchFamily="50" charset="-128"/>
                          <a:ea typeface="游ゴシック Medium" panose="020B0500000000000000" pitchFamily="50" charset="-128"/>
                        </a:rPr>
                        <a:t>)</a:t>
                      </a:r>
                      <a:endParaRPr kumimoji="1"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0"/>
                  </a:ext>
                </a:extLst>
              </a:tr>
              <a:tr h="324000">
                <a:tc vMerge="1">
                  <a:txBody>
                    <a:bodyPr/>
                    <a:lstStyle/>
                    <a:p>
                      <a:pPr algn="l"/>
                      <a:endParaRPr kumimoji="1" lang="ja-JP" altLang="en-US" sz="1600" dirty="0"/>
                    </a:p>
                  </a:txBody>
                  <a:tcPr marL="79383" marR="793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a:r>
                        <a:rPr kumimoji="1" lang="en-US" altLang="ja-JP" sz="1200" dirty="0">
                          <a:latin typeface="游ゴシック Medium" panose="020B0500000000000000" pitchFamily="50" charset="-128"/>
                          <a:ea typeface="游ゴシック Medium" panose="020B0500000000000000" pitchFamily="50" charset="-128"/>
                        </a:rPr>
                        <a:t>3/15(</a:t>
                      </a:r>
                      <a:r>
                        <a:rPr kumimoji="1" lang="ja-JP" altLang="en-US" sz="1200" dirty="0">
                          <a:latin typeface="游ゴシック Medium" panose="020B0500000000000000" pitchFamily="50" charset="-128"/>
                          <a:ea typeface="游ゴシック Medium" panose="020B0500000000000000" pitchFamily="50" charset="-128"/>
                        </a:rPr>
                        <a:t>金</a:t>
                      </a:r>
                      <a:r>
                        <a:rPr kumimoji="1" lang="en-US" altLang="ja-JP" sz="1200" dirty="0">
                          <a:latin typeface="游ゴシック Medium" panose="020B0500000000000000" pitchFamily="50" charset="-128"/>
                          <a:ea typeface="游ゴシック Medium" panose="020B0500000000000000" pitchFamily="50" charset="-128"/>
                        </a:rPr>
                        <a:t>)</a:t>
                      </a:r>
                      <a:endParaRPr kumimoji="1"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1"/>
                  </a:ext>
                </a:extLst>
              </a:tr>
              <a:tr h="324000">
                <a:tc vMerge="1">
                  <a:txBody>
                    <a:bodyPr/>
                    <a:lstStyle/>
                    <a:p>
                      <a:endParaRPr kumimoji="1" lang="ja-JP" altLang="en-US"/>
                    </a:p>
                  </a:txBody>
                  <a:tcPr/>
                </a:tc>
                <a:tc>
                  <a:txBody>
                    <a:bodyPr/>
                    <a:lstStyle/>
                    <a:p>
                      <a:pPr marL="0" algn="ctr"/>
                      <a:r>
                        <a:rPr kumimoji="1" lang="en-US" altLang="ja-JP" sz="1200" dirty="0">
                          <a:latin typeface="游ゴシック Medium" panose="020B0500000000000000" pitchFamily="50" charset="-128"/>
                          <a:ea typeface="游ゴシック Medium" panose="020B0500000000000000" pitchFamily="50" charset="-128"/>
                        </a:rPr>
                        <a:t>4/19(</a:t>
                      </a:r>
                      <a:r>
                        <a:rPr kumimoji="1" lang="ja-JP" altLang="en-US" sz="1200" dirty="0">
                          <a:latin typeface="游ゴシック Medium" panose="020B0500000000000000" pitchFamily="50" charset="-128"/>
                          <a:ea typeface="游ゴシック Medium" panose="020B0500000000000000" pitchFamily="50" charset="-128"/>
                        </a:rPr>
                        <a:t>金</a:t>
                      </a:r>
                      <a:r>
                        <a:rPr kumimoji="1" lang="en-US" altLang="ja-JP" sz="1200" dirty="0">
                          <a:latin typeface="游ゴシック Medium" panose="020B0500000000000000" pitchFamily="50" charset="-128"/>
                          <a:ea typeface="游ゴシック Medium" panose="020B0500000000000000" pitchFamily="50" charset="-128"/>
                        </a:rPr>
                        <a:t>)</a:t>
                      </a:r>
                      <a:endParaRPr kumimoji="1"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10012"/>
                  </a:ext>
                </a:extLst>
              </a:tr>
              <a:tr h="324000">
                <a:tc vMerge="1">
                  <a:txBody>
                    <a:bodyPr/>
                    <a:lstStyle/>
                    <a:p>
                      <a:endParaRPr kumimoji="1" lang="ja-JP" altLang="en-US"/>
                    </a:p>
                  </a:txBody>
                  <a:tcPr/>
                </a:tc>
                <a:tc>
                  <a:txBody>
                    <a:bodyPr/>
                    <a:lstStyle/>
                    <a:p>
                      <a:pPr marL="0" algn="ctr"/>
                      <a:r>
                        <a:rPr kumimoji="1" lang="en-US" altLang="ja-JP" sz="1200" dirty="0">
                          <a:latin typeface="游ゴシック Medium" panose="020B0500000000000000" pitchFamily="50" charset="-128"/>
                          <a:ea typeface="游ゴシック Medium" panose="020B0500000000000000" pitchFamily="50" charset="-128"/>
                        </a:rPr>
                        <a:t>5/17(</a:t>
                      </a:r>
                      <a:r>
                        <a:rPr kumimoji="1" lang="ja-JP" altLang="en-US" sz="1200" dirty="0">
                          <a:latin typeface="游ゴシック Medium" panose="020B0500000000000000" pitchFamily="50" charset="-128"/>
                          <a:ea typeface="游ゴシック Medium" panose="020B0500000000000000" pitchFamily="50" charset="-128"/>
                        </a:rPr>
                        <a:t>金</a:t>
                      </a:r>
                      <a:r>
                        <a:rPr kumimoji="1" lang="en-US" altLang="ja-JP" sz="1200" dirty="0">
                          <a:latin typeface="游ゴシック Medium" panose="020B0500000000000000" pitchFamily="50" charset="-128"/>
                          <a:ea typeface="游ゴシック Medium" panose="020B0500000000000000" pitchFamily="50" charset="-128"/>
                        </a:rPr>
                        <a:t>)</a:t>
                      </a:r>
                      <a:endParaRPr kumimoji="1"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10013"/>
                  </a:ext>
                </a:extLst>
              </a:tr>
            </a:tbl>
          </a:graphicData>
        </a:graphic>
      </p:graphicFrame>
      <p:sp>
        <p:nvSpPr>
          <p:cNvPr id="10" name="Text Box 10"/>
          <p:cNvSpPr txBox="1">
            <a:spLocks noChangeArrowheads="1"/>
          </p:cNvSpPr>
          <p:nvPr/>
        </p:nvSpPr>
        <p:spPr bwMode="auto">
          <a:xfrm>
            <a:off x="440666" y="785828"/>
            <a:ext cx="6048674" cy="858710"/>
          </a:xfrm>
          <a:prstGeom prst="rect">
            <a:avLst/>
          </a:prstGeom>
          <a:pattFill prst="pct90">
            <a:fgClr>
              <a:srgbClr val="E1DDFD"/>
            </a:fgClr>
            <a:bgClr>
              <a:schemeClr val="bg1"/>
            </a:bgClr>
          </a:pattFill>
          <a:ln w="38100">
            <a:noFill/>
            <a:miter lim="800000"/>
            <a:headEnd/>
            <a:tailEnd/>
          </a:ln>
        </p:spPr>
        <p:txBody>
          <a:bodyPr rot="0" vert="horz" wrap="square" lIns="91434" tIns="45718" rIns="91434" bIns="0" anchor="ctr" anchorCtr="0" upright="1">
            <a:noAutofit/>
          </a:bodyPr>
          <a:lstStyle/>
          <a:p>
            <a:pPr algn="ctr"/>
            <a:r>
              <a:rPr lang="en-US" altLang="ja-JP" sz="3000" b="1" kern="100" dirty="0">
                <a:latin typeface="HGPｺﾞｼｯｸE" panose="020B0900000000000000" pitchFamily="50" charset="-128"/>
                <a:ea typeface="HGPｺﾞｼｯｸE" panose="020B0900000000000000" pitchFamily="50" charset="-128"/>
                <a:cs typeface="Times New Roman"/>
              </a:rPr>
              <a:t>1.</a:t>
            </a:r>
            <a:r>
              <a:rPr lang="ja-JP" altLang="en-US" sz="3000" b="1" kern="100" dirty="0">
                <a:latin typeface="HGPｺﾞｼｯｸE" panose="020B0900000000000000" pitchFamily="50" charset="-128"/>
                <a:ea typeface="HGPｺﾞｼｯｸE" panose="020B0900000000000000" pitchFamily="50" charset="-128"/>
                <a:cs typeface="Times New Roman"/>
              </a:rPr>
              <a:t>「次世代</a:t>
            </a:r>
            <a:r>
              <a:rPr lang="ja-JP" altLang="en-US" sz="3000" b="1" kern="100" dirty="0">
                <a:solidFill>
                  <a:srgbClr val="FF0000"/>
                </a:solidFill>
                <a:latin typeface="HGPｺﾞｼｯｸE" panose="020B0900000000000000" pitchFamily="50" charset="-128"/>
                <a:ea typeface="HGPｺﾞｼｯｸE" panose="020B0900000000000000" pitchFamily="50" charset="-128"/>
                <a:cs typeface="Times New Roman"/>
              </a:rPr>
              <a:t>経営</a:t>
            </a:r>
            <a:r>
              <a:rPr lang="ja-JP" altLang="en-US" sz="3000" b="1" kern="100" dirty="0">
                <a:latin typeface="HGPｺﾞｼｯｸE" panose="020B0900000000000000" pitchFamily="50" charset="-128"/>
                <a:ea typeface="HGPｺﾞｼｯｸE" panose="020B0900000000000000" pitchFamily="50" charset="-128"/>
                <a:cs typeface="Times New Roman"/>
              </a:rPr>
              <a:t>」コース 全</a:t>
            </a:r>
            <a:r>
              <a:rPr lang="en-US" altLang="ja-JP" sz="3000" b="1" kern="100" dirty="0">
                <a:latin typeface="HGPｺﾞｼｯｸE" panose="020B0900000000000000" pitchFamily="50" charset="-128"/>
                <a:ea typeface="HGPｺﾞｼｯｸE" panose="020B0900000000000000" pitchFamily="50" charset="-128"/>
                <a:cs typeface="Times New Roman"/>
              </a:rPr>
              <a:t>12</a:t>
            </a:r>
            <a:r>
              <a:rPr lang="ja-JP" altLang="en-US" sz="3000" b="1" kern="100" dirty="0">
                <a:latin typeface="HGPｺﾞｼｯｸE" panose="020B0900000000000000" pitchFamily="50" charset="-128"/>
                <a:ea typeface="HGPｺﾞｼｯｸE" panose="020B0900000000000000" pitchFamily="50" charset="-128"/>
                <a:cs typeface="Times New Roman"/>
              </a:rPr>
              <a:t>回</a:t>
            </a:r>
            <a:endParaRPr lang="en-US" altLang="ja-JP" sz="3000" b="1" kern="100" dirty="0">
              <a:latin typeface="HGPｺﾞｼｯｸE" panose="020B0900000000000000" pitchFamily="50" charset="-128"/>
              <a:ea typeface="HGPｺﾞｼｯｸE" panose="020B0900000000000000" pitchFamily="50" charset="-128"/>
              <a:cs typeface="Times New Roman"/>
            </a:endParaRPr>
          </a:p>
        </p:txBody>
      </p:sp>
      <p:sp>
        <p:nvSpPr>
          <p:cNvPr id="5" name="角丸四角形 4"/>
          <p:cNvSpPr/>
          <p:nvPr/>
        </p:nvSpPr>
        <p:spPr>
          <a:xfrm>
            <a:off x="152635" y="8065043"/>
            <a:ext cx="6552727" cy="1656184"/>
          </a:xfrm>
          <a:prstGeom prst="roundRect">
            <a:avLst>
              <a:gd name="adj" fmla="val 64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1996" tIns="35997" rIns="71996" bIns="35997" rtlCol="0" anchor="ctr"/>
          <a:lstStyle/>
          <a:p>
            <a:r>
              <a:rPr lang="ja-JP" altLang="en-US" sz="1000" dirty="0">
                <a:solidFill>
                  <a:schemeClr val="tx1"/>
                </a:solidFill>
                <a:latin typeface="+mn-ea"/>
              </a:rPr>
              <a:t>　　　　　　　　　　　　　　　　　　　　　  　　 　　　           　　　 　　　 </a:t>
            </a:r>
            <a:endParaRPr lang="ja-JP" altLang="en-US" sz="900" dirty="0">
              <a:solidFill>
                <a:schemeClr val="tx1"/>
              </a:solidFill>
              <a:latin typeface="+mn-ea"/>
            </a:endParaRPr>
          </a:p>
          <a:p>
            <a:r>
              <a:rPr lang="ja-JP" altLang="en-US" sz="900" dirty="0">
                <a:solidFill>
                  <a:schemeClr val="tx1"/>
                </a:solidFill>
                <a:latin typeface="+mn-ea"/>
              </a:rPr>
              <a:t>　　　　　　　　　　　　　　　　　　　　　            　           　　     　　 　　    </a:t>
            </a:r>
            <a:endParaRPr lang="en-US" altLang="ja-JP" sz="900" dirty="0">
              <a:solidFill>
                <a:schemeClr val="tx1"/>
              </a:solidFill>
              <a:latin typeface="+mn-ea"/>
            </a:endParaRPr>
          </a:p>
          <a:p>
            <a:r>
              <a:rPr lang="ja-JP" altLang="en-US" sz="1000" dirty="0">
                <a:solidFill>
                  <a:schemeClr val="tx1"/>
                </a:solidFill>
                <a:latin typeface="+mn-ea"/>
              </a:rPr>
              <a:t>　　　　　　　　　　　　　　　　 </a:t>
            </a:r>
            <a:r>
              <a:rPr lang="ja-JP" altLang="en-US" sz="900" dirty="0">
                <a:solidFill>
                  <a:schemeClr val="tx1"/>
                </a:solidFill>
                <a:latin typeface="+mn-ea"/>
              </a:rPr>
              <a:t>　　　　　　          　         </a:t>
            </a:r>
            <a:r>
              <a:rPr lang="ja-JP" altLang="en-US" sz="800" dirty="0">
                <a:solidFill>
                  <a:schemeClr val="tx1"/>
                </a:solidFill>
                <a:latin typeface="+mn-ea"/>
              </a:rPr>
              <a:t>   </a:t>
            </a:r>
            <a:r>
              <a:rPr lang="ja-JP" altLang="en-US" sz="700" dirty="0">
                <a:solidFill>
                  <a:schemeClr val="tx1"/>
                </a:solidFill>
                <a:latin typeface="+mn-ea"/>
              </a:rPr>
              <a:t> </a:t>
            </a:r>
            <a:r>
              <a:rPr lang="ja-JP" altLang="en-US" sz="900" dirty="0">
                <a:solidFill>
                  <a:schemeClr val="tx1"/>
                </a:solidFill>
                <a:latin typeface="+mn-ea"/>
              </a:rPr>
              <a:t>　　　　  　　　　　　　　　　　　　　　　　　　　　　　　          　</a:t>
            </a:r>
            <a:endParaRPr lang="en-US" altLang="ja-JP" sz="900" dirty="0">
              <a:solidFill>
                <a:schemeClr val="tx1"/>
              </a:solidFill>
              <a:latin typeface="+mn-ea"/>
            </a:endParaRPr>
          </a:p>
          <a:p>
            <a:r>
              <a:rPr lang="ja-JP" altLang="en-US" sz="900" dirty="0">
                <a:solidFill>
                  <a:schemeClr val="tx1"/>
                </a:solidFill>
                <a:latin typeface="+mn-ea"/>
              </a:rPr>
              <a:t>　　　　　　　　　　　　　　　　　　　　　　　　          　　　  </a:t>
            </a:r>
            <a:endParaRPr lang="en-US" altLang="ja-JP" sz="900" dirty="0">
              <a:solidFill>
                <a:schemeClr val="tx1"/>
              </a:solidFill>
              <a:latin typeface="+mn-ea"/>
            </a:endParaRPr>
          </a:p>
        </p:txBody>
      </p:sp>
      <p:sp>
        <p:nvSpPr>
          <p:cNvPr id="7" name="テキスト ボックス 6"/>
          <p:cNvSpPr txBox="1"/>
          <p:nvPr/>
        </p:nvSpPr>
        <p:spPr>
          <a:xfrm>
            <a:off x="4228163" y="4664394"/>
            <a:ext cx="2456633" cy="276995"/>
          </a:xfrm>
          <a:prstGeom prst="rect">
            <a:avLst/>
          </a:prstGeom>
          <a:noFill/>
        </p:spPr>
        <p:txBody>
          <a:bodyPr wrap="square" lIns="91434" tIns="45718" rIns="91434" bIns="45718" rtlCol="0">
            <a:spAutoFit/>
          </a:bodyPr>
          <a:lstStyle/>
          <a:p>
            <a:pPr algn="r"/>
            <a:r>
              <a:rPr lang="ja-JP" altLang="en-US" sz="1200" dirty="0">
                <a:latin typeface="HGPｺﾞｼｯｸE" panose="020B0900000000000000" pitchFamily="50" charset="-128"/>
                <a:ea typeface="HGPｺﾞｼｯｸE" panose="020B0900000000000000" pitchFamily="50" charset="-128"/>
              </a:rPr>
              <a:t>開講時間：</a:t>
            </a:r>
            <a:r>
              <a:rPr lang="en-US" altLang="ja-JP" sz="1200" dirty="0">
                <a:latin typeface="HGPｺﾞｼｯｸE" panose="020B0900000000000000" pitchFamily="50" charset="-128"/>
                <a:ea typeface="HGPｺﾞｼｯｸE" panose="020B0900000000000000" pitchFamily="50" charset="-128"/>
              </a:rPr>
              <a:t>10</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00</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17</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00</a:t>
            </a:r>
            <a:endParaRPr lang="ja-JP" altLang="en-US" sz="1200" dirty="0">
              <a:latin typeface="HGPｺﾞｼｯｸE" panose="020B0900000000000000" pitchFamily="50" charset="-128"/>
              <a:ea typeface="HGPｺﾞｼｯｸE" panose="020B0900000000000000" pitchFamily="50" charset="-128"/>
            </a:endParaRPr>
          </a:p>
        </p:txBody>
      </p:sp>
      <p:sp>
        <p:nvSpPr>
          <p:cNvPr id="12" name="テキスト ボックス 11">
            <a:extLst>
              <a:ext uri="{FF2B5EF4-FFF2-40B4-BE49-F238E27FC236}">
                <a16:creationId xmlns:a16="http://schemas.microsoft.com/office/drawing/2014/main" xmlns="" id="{0E9F4A2A-60E2-44E4-8CA2-8C58EBB64328}"/>
              </a:ext>
            </a:extLst>
          </p:cNvPr>
          <p:cNvSpPr txBox="1"/>
          <p:nvPr/>
        </p:nvSpPr>
        <p:spPr>
          <a:xfrm>
            <a:off x="189082" y="3433285"/>
            <a:ext cx="6489081" cy="1015659"/>
          </a:xfrm>
          <a:prstGeom prst="rect">
            <a:avLst/>
          </a:prstGeom>
          <a:noFill/>
        </p:spPr>
        <p:txBody>
          <a:bodyPr wrap="square" lIns="91434" tIns="45718" rIns="91434" bIns="45718" rtlCol="0">
            <a:spAutoFit/>
          </a:bodyPr>
          <a:lstStyle/>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成功</a:t>
            </a:r>
            <a:r>
              <a:rPr lang="ja-JP" altLang="en-US" sz="1000" dirty="0">
                <a:latin typeface="メイリオ" panose="020B0604030504040204" pitchFamily="50" charset="-128"/>
                <a:ea typeface="メイリオ" panose="020B0604030504040204" pitchFamily="50" charset="-128"/>
              </a:rPr>
              <a:t>経営手法、ロードマップ創り、組織創り古参組との対応、経営戦略新規事業創りが学べます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0066CC"/>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コンサル歴</a:t>
            </a:r>
            <a:r>
              <a:rPr lang="en-US" altLang="ja-JP" sz="1000" dirty="0">
                <a:latin typeface="メイリオ" panose="020B0604030504040204" pitchFamily="50" charset="-128"/>
                <a:ea typeface="メイリオ" panose="020B0604030504040204" pitchFamily="50" charset="-128"/>
              </a:rPr>
              <a:t>27</a:t>
            </a:r>
            <a:r>
              <a:rPr lang="ja-JP" altLang="en-US" sz="1000" dirty="0">
                <a:latin typeface="メイリオ" panose="020B0604030504040204" pitchFamily="50" charset="-128"/>
                <a:ea typeface="メイリオ" panose="020B0604030504040204" pitchFamily="50" charset="-128"/>
              </a:rPr>
              <a:t>年、中小企業次世代経営者育成に精通した「頴川武司」による直接指導が受けられます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福岡天神にて少人数による徹底的かつ具体的な中小企業経営が定期的に直接学べ、毎回良書も学べます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異業種</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年齢の違う方が集まり、他社も学べ</a:t>
            </a:r>
            <a:r>
              <a:rPr lang="ja-JP" altLang="en-US" sz="1000" dirty="0">
                <a:solidFill>
                  <a:srgbClr val="FF0000"/>
                </a:solidFill>
                <a:latin typeface="メイリオ" panose="020B0604030504040204" pitchFamily="50" charset="-128"/>
                <a:ea typeface="メイリオ" panose="020B0604030504040204" pitchFamily="50" charset="-128"/>
              </a:rPr>
              <a:t>互いの刺激・気付き・コラボ・新事業が図れます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開催終了後、毎回懇親会</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任意参加</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を開催します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b="1" dirty="0">
                <a:latin typeface="メイリオ" panose="020B0604030504040204" pitchFamily="50" charset="-128"/>
                <a:ea typeface="メイリオ" panose="020B0604030504040204" pitchFamily="50" charset="-128"/>
              </a:rPr>
              <a:t>特別ゲスト</a:t>
            </a:r>
            <a:r>
              <a:rPr lang="en-US" altLang="ja-JP" sz="10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老舗高級クラブママ「伸びる社長とお酒の飲み方」銀座テーラー「スーツの着こなし方」</a:t>
            </a:r>
            <a:r>
              <a:rPr lang="en-US" altLang="ja-JP" sz="8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によるレクチャー有</a:t>
            </a:r>
          </a:p>
        </p:txBody>
      </p:sp>
      <p:sp>
        <p:nvSpPr>
          <p:cNvPr id="4" name="正方形/長方形 3">
            <a:extLst>
              <a:ext uri="{FF2B5EF4-FFF2-40B4-BE49-F238E27FC236}">
                <a16:creationId xmlns:a16="http://schemas.microsoft.com/office/drawing/2014/main" xmlns="" id="{EAE47DC2-388B-492F-80A3-B1912D4FBF8E}"/>
              </a:ext>
            </a:extLst>
          </p:cNvPr>
          <p:cNvSpPr/>
          <p:nvPr/>
        </p:nvSpPr>
        <p:spPr>
          <a:xfrm>
            <a:off x="116632" y="47164"/>
            <a:ext cx="6624735" cy="369332"/>
          </a:xfrm>
          <a:prstGeom prst="rect">
            <a:avLst/>
          </a:prstGeom>
        </p:spPr>
        <p:txBody>
          <a:bodyPr wrap="square">
            <a:spAutoFit/>
          </a:bodyPr>
          <a:lstStyle/>
          <a:p>
            <a:pPr algn="ctr"/>
            <a:r>
              <a:rPr lang="en-US" altLang="ja-JP" kern="100" dirty="0">
                <a:solidFill>
                  <a:schemeClr val="tx1">
                    <a:lumMod val="95000"/>
                    <a:lumOff val="5000"/>
                  </a:schemeClr>
                </a:solidFill>
                <a:latin typeface="Century"/>
                <a:ea typeface="HG創英角ｺﾞｼｯｸUB"/>
                <a:cs typeface="Times New Roman"/>
              </a:rPr>
              <a:t>TBM/</a:t>
            </a:r>
            <a:r>
              <a:rPr lang="ja-JP" altLang="en-US" kern="100" dirty="0">
                <a:solidFill>
                  <a:schemeClr val="tx1">
                    <a:lumMod val="95000"/>
                    <a:lumOff val="5000"/>
                  </a:schemeClr>
                </a:solidFill>
                <a:latin typeface="Century"/>
                <a:ea typeface="HG創英角ｺﾞｼｯｸUB"/>
                <a:cs typeface="Times New Roman"/>
              </a:rPr>
              <a:t>頴川塾</a:t>
            </a:r>
            <a:r>
              <a:rPr lang="ja-JP" altLang="en-US" kern="100" dirty="0">
                <a:latin typeface="Century"/>
                <a:ea typeface="HG創英角ｺﾞｼｯｸUB"/>
                <a:cs typeface="Times New Roman"/>
              </a:rPr>
              <a:t>  </a:t>
            </a:r>
            <a:r>
              <a:rPr lang="en-US" altLang="ja-JP" kern="100" dirty="0">
                <a:solidFill>
                  <a:schemeClr val="tx1">
                    <a:lumMod val="95000"/>
                    <a:lumOff val="5000"/>
                  </a:schemeClr>
                </a:solidFill>
                <a:latin typeface="Century"/>
                <a:ea typeface="HG創英角ｺﾞｼｯｸUB"/>
                <a:cs typeface="Times New Roman"/>
              </a:rPr>
              <a:t>2023</a:t>
            </a:r>
            <a:r>
              <a:rPr lang="ja-JP" altLang="en-US" kern="100" dirty="0">
                <a:solidFill>
                  <a:schemeClr val="tx1">
                    <a:lumMod val="95000"/>
                    <a:lumOff val="5000"/>
                  </a:schemeClr>
                </a:solidFill>
                <a:latin typeface="Century"/>
                <a:ea typeface="HG創英角ｺﾞｼｯｸUB"/>
                <a:cs typeface="Times New Roman"/>
              </a:rPr>
              <a:t>年</a:t>
            </a:r>
            <a:r>
              <a:rPr lang="ja-JP" altLang="en-US" kern="100" dirty="0">
                <a:latin typeface="Century"/>
                <a:ea typeface="HG創英角ｺﾞｼｯｸUB"/>
                <a:cs typeface="Times New Roman"/>
              </a:rPr>
              <a:t>度開催要項　</a:t>
            </a:r>
            <a:endParaRPr lang="ja-JP" altLang="en-US" dirty="0"/>
          </a:p>
        </p:txBody>
      </p:sp>
      <p:sp>
        <p:nvSpPr>
          <p:cNvPr id="17" name="正方形/長方形 16">
            <a:extLst>
              <a:ext uri="{FF2B5EF4-FFF2-40B4-BE49-F238E27FC236}">
                <a16:creationId xmlns:a16="http://schemas.microsoft.com/office/drawing/2014/main" xmlns="" id="{C3204C4D-34E2-4018-89B8-E57C5B8DDC11}"/>
              </a:ext>
            </a:extLst>
          </p:cNvPr>
          <p:cNvSpPr/>
          <p:nvPr/>
        </p:nvSpPr>
        <p:spPr>
          <a:xfrm>
            <a:off x="188640" y="1785043"/>
            <a:ext cx="4640668" cy="1615823"/>
          </a:xfrm>
          <a:prstGeom prst="rect">
            <a:avLst/>
          </a:prstGeom>
          <a:ln>
            <a:solidFill>
              <a:schemeClr val="accent6">
                <a:lumMod val="75000"/>
              </a:schemeClr>
            </a:solidFill>
          </a:ln>
        </p:spPr>
        <p:txBody>
          <a:bodyPr wrap="square" lIns="91434" tIns="45718" rIns="108000" bIns="45718">
            <a:spAutoFit/>
          </a:bodyPr>
          <a:lstStyle/>
          <a:p>
            <a:pPr algn="just"/>
            <a:r>
              <a:rPr lang="ja-JP" altLang="en-US" sz="1100" b="1" dirty="0">
                <a:latin typeface="メイリオ" panose="020B0604030504040204" pitchFamily="50" charset="-128"/>
                <a:ea typeface="メイリオ" panose="020B0604030504040204" pitchFamily="50" charset="-128"/>
              </a:rPr>
              <a:t>中小企業の次世代リーダー</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経営者経営陣向けコースです。</a:t>
            </a:r>
          </a:p>
          <a:p>
            <a:pPr algn="just"/>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数々の実例とともに成功するための「経営手法・組織創り・戦略創り」ノウハウを伝授し、激変時代に勝ち残る「強い経営者による強い企業創り」を少人数制</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にて徹底個別指導します。</a:t>
            </a:r>
          </a:p>
          <a:p>
            <a:pPr algn="just"/>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更に参加者と刺激し合い「新ビジネス」も導き出していきま</a:t>
            </a:r>
            <a:r>
              <a:rPr lang="ja-JP" altLang="en-US" sz="1100" dirty="0">
                <a:latin typeface="メイリオ" panose="020B0604030504040204" pitchFamily="50" charset="-128"/>
                <a:ea typeface="メイリオ" panose="020B0604030504040204" pitchFamily="50" charset="-128"/>
              </a:rPr>
              <a:t>す。</a:t>
            </a:r>
          </a:p>
          <a:p>
            <a:pPr algn="just"/>
            <a:endParaRPr lang="ja-JP" altLang="en-US" sz="1100" b="1" dirty="0">
              <a:solidFill>
                <a:schemeClr val="tx1">
                  <a:lumMod val="95000"/>
                  <a:lumOff val="5000"/>
                </a:schemeClr>
              </a:solidFill>
              <a:latin typeface="メイリオ" panose="020B0604030504040204" pitchFamily="50" charset="-128"/>
              <a:ea typeface="メイリオ" panose="020B0604030504040204" pitchFamily="50" charset="-128"/>
            </a:endParaRPr>
          </a:p>
          <a:p>
            <a:pPr algn="just"/>
            <a:r>
              <a:rPr lang="ja-JP" altLang="en-US" sz="1100" b="1" dirty="0">
                <a:solidFill>
                  <a:schemeClr val="tx1">
                    <a:lumMod val="95000"/>
                    <a:lumOff val="5000"/>
                  </a:schemeClr>
                </a:solidFill>
                <a:latin typeface="メイリオ" panose="020B0604030504040204" pitchFamily="50" charset="-128"/>
                <a:ea typeface="メイリオ" panose="020B0604030504040204" pitchFamily="50" charset="-128"/>
              </a:rPr>
              <a:t>先代と比べるのではなく自身の経営手法にて「小さくても強い会社創り」</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を目指し</a:t>
            </a:r>
            <a:r>
              <a:rPr lang="ja-JP" altLang="en-US" sz="1100" spc="-40" dirty="0">
                <a:solidFill>
                  <a:schemeClr val="tx1">
                    <a:lumMod val="95000"/>
                    <a:lumOff val="5000"/>
                  </a:schemeClr>
                </a:solidFill>
                <a:latin typeface="メイリオ" panose="020B0604030504040204" pitchFamily="50" charset="-128"/>
                <a:ea typeface="メイリオ" panose="020B0604030504040204" pitchFamily="50" charset="-128"/>
              </a:rPr>
              <a:t>将来ビジョンを描き</a:t>
            </a:r>
            <a:r>
              <a:rPr lang="ja-JP" altLang="en-US" sz="1100" b="1" spc="-40" dirty="0">
                <a:solidFill>
                  <a:srgbClr val="FF0000"/>
                </a:solidFill>
                <a:latin typeface="メイリオ" panose="020B0604030504040204" pitchFamily="50" charset="-128"/>
                <a:ea typeface="メイリオ" panose="020B0604030504040204" pitchFamily="50" charset="-128"/>
              </a:rPr>
              <a:t>「勝つ戦略」と「強い組織」を</a:t>
            </a:r>
            <a:r>
              <a:rPr lang="ja-JP" altLang="en-US" sz="1100" b="1" spc="-10" dirty="0">
                <a:solidFill>
                  <a:srgbClr val="FF0000"/>
                </a:solidFill>
                <a:latin typeface="メイリオ" panose="020B0604030504040204" pitchFamily="50" charset="-128"/>
                <a:ea typeface="メイリオ" panose="020B0604030504040204" pitchFamily="50" charset="-128"/>
              </a:rPr>
              <a:t>作り上げていきます。</a:t>
            </a:r>
            <a:r>
              <a:rPr lang="ja-JP" altLang="en-US" sz="1100" spc="-10" dirty="0">
                <a:solidFill>
                  <a:schemeClr val="tx1">
                    <a:lumMod val="95000"/>
                    <a:lumOff val="5000"/>
                  </a:schemeClr>
                </a:solidFill>
                <a:latin typeface="メイリオ" panose="020B0604030504040204" pitchFamily="50" charset="-128"/>
                <a:ea typeface="メイリオ" panose="020B0604030504040204" pitchFamily="50" charset="-128"/>
              </a:rPr>
              <a:t>自考・学習・覚悟・挑戦・変革しましょう。</a:t>
            </a:r>
          </a:p>
        </p:txBody>
      </p:sp>
      <p:sp>
        <p:nvSpPr>
          <p:cNvPr id="18" name="テキスト ボックス 17">
            <a:extLst>
              <a:ext uri="{FF2B5EF4-FFF2-40B4-BE49-F238E27FC236}">
                <a16:creationId xmlns:a16="http://schemas.microsoft.com/office/drawing/2014/main" xmlns="" id="{796EFEE2-DB4D-4E5C-B4C6-68264487DAD9}"/>
              </a:ext>
            </a:extLst>
          </p:cNvPr>
          <p:cNvSpPr txBox="1"/>
          <p:nvPr/>
        </p:nvSpPr>
        <p:spPr>
          <a:xfrm>
            <a:off x="232933" y="4439435"/>
            <a:ext cx="4852251" cy="469355"/>
          </a:xfrm>
          <a:prstGeom prst="rect">
            <a:avLst/>
          </a:prstGeom>
          <a:noFill/>
        </p:spPr>
        <p:txBody>
          <a:bodyPr wrap="square" lIns="91434" tIns="45718" rIns="91434" bIns="45718" rtlCol="0">
            <a:spAutoFit/>
          </a:bodyPr>
          <a:lstStyle/>
          <a:p>
            <a:r>
              <a:rPr lang="ja-JP" altLang="en-US" sz="1400" dirty="0">
                <a:latin typeface="HGPｺﾞｼｯｸE" panose="020B0900000000000000" pitchFamily="50" charset="-128"/>
                <a:ea typeface="HGPｺﾞｼｯｸE" panose="020B0900000000000000" pitchFamily="50" charset="-128"/>
              </a:rPr>
              <a:t>＜テーマと内容及びスケジュール</a:t>
            </a:r>
            <a:r>
              <a:rPr lang="ja-JP" altLang="en-US" sz="1050" dirty="0">
                <a:latin typeface="HGPｺﾞｼｯｸE" panose="020B0900000000000000" pitchFamily="50" charset="-128"/>
                <a:ea typeface="HGPｺﾞｼｯｸE" panose="020B0900000000000000" pitchFamily="50" charset="-128"/>
              </a:rPr>
              <a:t>＞</a:t>
            </a:r>
            <a:endParaRPr lang="ja-JP" altLang="en-US" sz="800" dirty="0">
              <a:latin typeface="HGPｺﾞｼｯｸE" panose="020B0900000000000000" pitchFamily="50" charset="-128"/>
              <a:ea typeface="HGPｺﾞｼｯｸE" panose="020B0900000000000000" pitchFamily="50" charset="-128"/>
            </a:endParaRPr>
          </a:p>
          <a:p>
            <a:pPr>
              <a:spcBef>
                <a:spcPts val="300"/>
              </a:spcBef>
            </a:pPr>
            <a:r>
              <a:rPr lang="en-US" altLang="ja-JP" sz="800" dirty="0">
                <a:latin typeface="+mn-ea"/>
              </a:rPr>
              <a:t> </a:t>
            </a:r>
            <a:r>
              <a:rPr lang="en-US" altLang="ja-JP" sz="800" dirty="0">
                <a:latin typeface="Yu Gothic UI Semibold" panose="020B0700000000000000" pitchFamily="50" charset="-128"/>
                <a:ea typeface="Yu Gothic UI Semibold" panose="020B0700000000000000" pitchFamily="50" charset="-128"/>
              </a:rPr>
              <a:t>※</a:t>
            </a:r>
            <a:r>
              <a:rPr lang="ja-JP" altLang="en-US" sz="800" dirty="0">
                <a:latin typeface="Yu Gothic UI Semibold" panose="020B0700000000000000" pitchFamily="50" charset="-128"/>
                <a:ea typeface="Yu Gothic UI Semibold" panose="020B0700000000000000" pitchFamily="50" charset="-128"/>
              </a:rPr>
              <a:t>不都合な日程があれば初回開講日に参加者全員同意のもと、日程の変更調整しますのでご相談ください</a:t>
            </a:r>
            <a:endParaRPr lang="ja-JP" altLang="en-US" sz="1050" dirty="0">
              <a:latin typeface="Yu Gothic UI Semibold" panose="020B0700000000000000" pitchFamily="50" charset="-128"/>
              <a:ea typeface="Yu Gothic UI Semibold" panose="020B0700000000000000" pitchFamily="50" charset="-128"/>
            </a:endParaRPr>
          </a:p>
        </p:txBody>
      </p:sp>
      <p:sp>
        <p:nvSpPr>
          <p:cNvPr id="22" name="テキスト ボックス 21">
            <a:extLst>
              <a:ext uri="{FF2B5EF4-FFF2-40B4-BE49-F238E27FC236}">
                <a16:creationId xmlns:a16="http://schemas.microsoft.com/office/drawing/2014/main" xmlns="" id="{5E1A4E1A-AB78-4B7A-A204-9CA16321643F}"/>
              </a:ext>
            </a:extLst>
          </p:cNvPr>
          <p:cNvSpPr txBox="1"/>
          <p:nvPr/>
        </p:nvSpPr>
        <p:spPr>
          <a:xfrm>
            <a:off x="404663" y="509990"/>
            <a:ext cx="6120681" cy="338554"/>
          </a:xfrm>
          <a:prstGeom prst="rect">
            <a:avLst/>
          </a:prstGeom>
          <a:noFill/>
        </p:spPr>
        <p:txBody>
          <a:bodyPr wrap="square">
            <a:spAutoFit/>
          </a:bodyPr>
          <a:lstStyle/>
          <a:p>
            <a:pPr algn="ctr"/>
            <a:r>
              <a:rPr lang="ja-JP" altLang="en-US" sz="1600" dirty="0">
                <a:solidFill>
                  <a:srgbClr val="0000FF"/>
                </a:solidFill>
                <a:latin typeface="メイリオ" panose="020B0604030504040204" pitchFamily="50" charset="-128"/>
                <a:ea typeface="メイリオ" panose="020B0604030504040204" pitchFamily="50" charset="-128"/>
              </a:rPr>
              <a:t>勝ち抜く次世代経営を学ぶ</a:t>
            </a:r>
            <a:r>
              <a:rPr lang="en-US" altLang="ja-JP" sz="1600" dirty="0">
                <a:solidFill>
                  <a:srgbClr val="0000FF"/>
                </a:solidFill>
                <a:latin typeface="メイリオ" panose="020B0604030504040204" pitchFamily="50" charset="-128"/>
                <a:ea typeface="メイリオ" panose="020B0604030504040204" pitchFamily="50" charset="-128"/>
              </a:rPr>
              <a:t>/</a:t>
            </a:r>
            <a:r>
              <a:rPr lang="ja-JP" altLang="en-US" sz="1600" dirty="0">
                <a:solidFill>
                  <a:srgbClr val="0000FF"/>
                </a:solidFill>
                <a:latin typeface="メイリオ" panose="020B0604030504040204" pitchFamily="50" charset="-128"/>
                <a:ea typeface="メイリオ" panose="020B0604030504040204" pitchFamily="50" charset="-128"/>
              </a:rPr>
              <a:t>少人数制</a:t>
            </a:r>
          </a:p>
        </p:txBody>
      </p:sp>
      <p:sp>
        <p:nvSpPr>
          <p:cNvPr id="8" name="フローチャート: 処理 7">
            <a:extLst>
              <a:ext uri="{FF2B5EF4-FFF2-40B4-BE49-F238E27FC236}">
                <a16:creationId xmlns:a16="http://schemas.microsoft.com/office/drawing/2014/main" xmlns="" id="{176EBC39-268F-7E91-CDA2-DAE1CD458B10}"/>
              </a:ext>
            </a:extLst>
          </p:cNvPr>
          <p:cNvSpPr/>
          <p:nvPr/>
        </p:nvSpPr>
        <p:spPr>
          <a:xfrm>
            <a:off x="452728" y="181302"/>
            <a:ext cx="744024" cy="667242"/>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ローチャート: 処理 8">
            <a:extLst>
              <a:ext uri="{FF2B5EF4-FFF2-40B4-BE49-F238E27FC236}">
                <a16:creationId xmlns:a16="http://schemas.microsoft.com/office/drawing/2014/main" xmlns="" id="{FC81C571-9409-E60F-9510-EC4BA786C084}"/>
              </a:ext>
            </a:extLst>
          </p:cNvPr>
          <p:cNvSpPr/>
          <p:nvPr/>
        </p:nvSpPr>
        <p:spPr>
          <a:xfrm>
            <a:off x="164696" y="28587"/>
            <a:ext cx="744024" cy="667242"/>
          </a:xfrm>
          <a:prstGeom prst="flowChartProcess">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xmlns="" id="{B20FBF3C-A1A3-1BDA-2D72-C700FF0E184E}"/>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4952565" y="1676957"/>
            <a:ext cx="1860811" cy="1691867"/>
          </a:xfrm>
          <a:prstGeom prst="rect">
            <a:avLst/>
          </a:prstGeom>
        </p:spPr>
      </p:pic>
      <p:sp>
        <p:nvSpPr>
          <p:cNvPr id="19" name="フッター プレースホルダー 7">
            <a:extLst>
              <a:ext uri="{FF2B5EF4-FFF2-40B4-BE49-F238E27FC236}">
                <a16:creationId xmlns:a16="http://schemas.microsoft.com/office/drawing/2014/main" xmlns="" id="{410F6CD2-DC86-48EB-9DA3-D0FB804C16B0}"/>
              </a:ext>
            </a:extLst>
          </p:cNvPr>
          <p:cNvSpPr>
            <a:spLocks noGrp="1"/>
          </p:cNvSpPr>
          <p:nvPr>
            <p:ph type="ftr" sz="quarter" idx="11"/>
          </p:nvPr>
        </p:nvSpPr>
        <p:spPr>
          <a:xfrm>
            <a:off x="2343150" y="9720000"/>
            <a:ext cx="2171700" cy="141064"/>
          </a:xfrm>
        </p:spPr>
        <p:txBody>
          <a:bodyPr tIns="0" bIns="0">
            <a:spAutoFit/>
          </a:bodyPr>
          <a:lstStyle/>
          <a:p>
            <a:pPr>
              <a:lnSpc>
                <a:spcPts val="1100"/>
              </a:lnSpc>
            </a:pP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楕円 19">
            <a:extLst>
              <a:ext uri="{FF2B5EF4-FFF2-40B4-BE49-F238E27FC236}">
                <a16:creationId xmlns:a16="http://schemas.microsoft.com/office/drawing/2014/main" xmlns="" id="{4E62ADB9-DA71-4F3F-9DF9-49772FFD85F7}"/>
              </a:ext>
            </a:extLst>
          </p:cNvPr>
          <p:cNvSpPr/>
          <p:nvPr/>
        </p:nvSpPr>
        <p:spPr>
          <a:xfrm>
            <a:off x="268072" y="6675095"/>
            <a:ext cx="2075078" cy="1806297"/>
          </a:xfrm>
          <a:prstGeom prst="ellipse">
            <a:avLst/>
          </a:prstGeom>
          <a:solidFill>
            <a:srgbClr val="92D05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xmlns="" id="{3233C3D3-4F89-A3D9-ACE1-B25AE40CE304}"/>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84853" y="1548731"/>
            <a:ext cx="2649757" cy="1853952"/>
          </a:xfrm>
          <a:prstGeom prst="rect">
            <a:avLst/>
          </a:prstGeom>
        </p:spPr>
      </p:pic>
      <p:graphicFrame>
        <p:nvGraphicFramePr>
          <p:cNvPr id="18" name="表 17">
            <a:extLst>
              <a:ext uri="{FF2B5EF4-FFF2-40B4-BE49-F238E27FC236}">
                <a16:creationId xmlns:a16="http://schemas.microsoft.com/office/drawing/2014/main" xmlns="" id="{848992FD-E24C-4E1D-A777-66809A10D112}"/>
              </a:ext>
            </a:extLst>
          </p:cNvPr>
          <p:cNvGraphicFramePr>
            <a:graphicFrameLocks noGrp="1"/>
          </p:cNvGraphicFramePr>
          <p:nvPr>
            <p:extLst>
              <p:ext uri="{D42A27DB-BD31-4B8C-83A1-F6EECF244321}">
                <p14:modId xmlns:p14="http://schemas.microsoft.com/office/powerpoint/2010/main" val="3656796059"/>
              </p:ext>
            </p:extLst>
          </p:nvPr>
        </p:nvGraphicFramePr>
        <p:xfrm>
          <a:off x="268072" y="4956475"/>
          <a:ext cx="6336000" cy="4686252"/>
        </p:xfrm>
        <a:graphic>
          <a:graphicData uri="http://schemas.openxmlformats.org/drawingml/2006/table">
            <a:tbl>
              <a:tblPr firstRow="1" bandRow="1">
                <a:tableStyleId>{21E4AEA4-8DFA-4A89-87EB-49C32662AFE0}</a:tableStyleId>
              </a:tblPr>
              <a:tblGrid>
                <a:gridCol w="2376000">
                  <a:extLst>
                    <a:ext uri="{9D8B030D-6E8A-4147-A177-3AD203B41FA5}">
                      <a16:colId xmlns:a16="http://schemas.microsoft.com/office/drawing/2014/main" xmlns="" val="20000"/>
                    </a:ext>
                  </a:extLst>
                </a:gridCol>
                <a:gridCol w="864000">
                  <a:extLst>
                    <a:ext uri="{9D8B030D-6E8A-4147-A177-3AD203B41FA5}">
                      <a16:colId xmlns:a16="http://schemas.microsoft.com/office/drawing/2014/main" xmlns="" val="20001"/>
                    </a:ext>
                  </a:extLst>
                </a:gridCol>
                <a:gridCol w="3096000">
                  <a:extLst>
                    <a:ext uri="{9D8B030D-6E8A-4147-A177-3AD203B41FA5}">
                      <a16:colId xmlns:a16="http://schemas.microsoft.com/office/drawing/2014/main" xmlns="" val="20002"/>
                    </a:ext>
                  </a:extLst>
                </a:gridCol>
              </a:tblGrid>
              <a:tr h="432000">
                <a:tc>
                  <a:txBody>
                    <a:bodyPr/>
                    <a:lstStyle/>
                    <a:p>
                      <a:pPr algn="ctr"/>
                      <a:r>
                        <a:rPr kumimoji="1" lang="ja-JP" altLang="en-US" sz="1400" dirty="0">
                          <a:solidFill>
                            <a:schemeClr val="tx1"/>
                          </a:solidFill>
                        </a:rPr>
                        <a:t>テーマ</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kumimoji="1" lang="ja-JP" altLang="en-US" sz="1200" dirty="0">
                          <a:solidFill>
                            <a:schemeClr val="tx1"/>
                          </a:solidFill>
                        </a:rPr>
                        <a:t>日程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tx1"/>
                          </a:solidFill>
                        </a:rPr>
                        <a:t>内　　　容</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1926">
                <a:tc rowSpan="3">
                  <a:txBody>
                    <a:bodyPr/>
                    <a:lstStyle/>
                    <a:p>
                      <a:pPr algn="l">
                        <a:lnSpc>
                          <a:spcPct val="150000"/>
                        </a:lnSpc>
                      </a:pPr>
                      <a:r>
                        <a:rPr kumimoji="1" lang="en-US" altLang="ja-JP" sz="1400" dirty="0">
                          <a:latin typeface="HGPｺﾞｼｯｸE" panose="020B0900000000000000" pitchFamily="50" charset="-128"/>
                          <a:ea typeface="HGPｺﾞｼｯｸE" panose="020B0900000000000000" pitchFamily="50" charset="-128"/>
                        </a:rPr>
                        <a:t>1.</a:t>
                      </a:r>
                      <a:r>
                        <a:rPr kumimoji="1" lang="ja-JP" altLang="en-US" sz="1400" b="0" spc="50" baseline="0" dirty="0">
                          <a:latin typeface="HGPｺﾞｼｯｸE" panose="020B0900000000000000" pitchFamily="50" charset="-128"/>
                          <a:ea typeface="HGPｺﾞｼｯｸE" panose="020B0900000000000000" pitchFamily="50" charset="-128"/>
                        </a:rPr>
                        <a:t>右腕幹部のミッション役割</a:t>
                      </a:r>
                    </a:p>
                  </a:txBody>
                  <a:tcPr marL="65303" marR="326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6/7(</a:t>
                      </a:r>
                      <a:r>
                        <a:rPr lang="ja-JP" altLang="en-US" sz="1200" dirty="0">
                          <a:latin typeface="游ゴシック Medium" panose="020B0500000000000000" pitchFamily="50" charset="-128"/>
                          <a:ea typeface="游ゴシック Medium" panose="020B0500000000000000" pitchFamily="50" charset="-128"/>
                        </a:rPr>
                        <a:t>水</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lnSpc>
                          <a:spcPts val="1550"/>
                        </a:lnSpc>
                      </a:pPr>
                      <a:r>
                        <a:rPr kumimoji="1" lang="ja-JP" altLang="en-US" sz="1100" dirty="0">
                          <a:solidFill>
                            <a:schemeClr val="tx1"/>
                          </a:solidFill>
                        </a:rPr>
                        <a:t>■　会社と経営者に惚れているか</a:t>
                      </a:r>
                    </a:p>
                    <a:p>
                      <a:pPr marL="0" marR="0" lvl="0" indent="0" algn="l" defTabSz="914232" rtl="0" eaLnBrk="1" fontAlgn="auto" latinLnBrk="0" hangingPunct="1">
                        <a:lnSpc>
                          <a:spcPts val="1550"/>
                        </a:lnSpc>
                        <a:spcBef>
                          <a:spcPts val="0"/>
                        </a:spcBef>
                        <a:spcAft>
                          <a:spcPts val="0"/>
                        </a:spcAft>
                        <a:buClrTx/>
                        <a:buSzTx/>
                        <a:buFontTx/>
                        <a:buNone/>
                        <a:tabLst/>
                        <a:defRPr/>
                      </a:pPr>
                      <a:r>
                        <a:rPr kumimoji="1" lang="ja-JP" altLang="en-US" sz="1100" dirty="0">
                          <a:solidFill>
                            <a:schemeClr val="tx1"/>
                          </a:solidFill>
                        </a:rPr>
                        <a:t>■　社長にさせてはいけないこと</a:t>
                      </a:r>
                    </a:p>
                    <a:p>
                      <a:pPr algn="l">
                        <a:lnSpc>
                          <a:spcPts val="1550"/>
                        </a:lnSpc>
                      </a:pPr>
                      <a:r>
                        <a:rPr kumimoji="1" lang="ja-JP" altLang="en-US" sz="1100" dirty="0">
                          <a:solidFill>
                            <a:schemeClr val="tx1"/>
                          </a:solidFill>
                          <a:latin typeface="+mj-ea"/>
                          <a:ea typeface="+mj-ea"/>
                        </a:rPr>
                        <a:t>■　</a:t>
                      </a:r>
                      <a:r>
                        <a:rPr kumimoji="1" lang="en-US" altLang="ja-JP" sz="1100" dirty="0">
                          <a:solidFill>
                            <a:schemeClr val="tx1"/>
                          </a:solidFill>
                          <a:latin typeface="+mj-ea"/>
                          <a:ea typeface="+mj-ea"/>
                        </a:rPr>
                        <a:t>Yes</a:t>
                      </a:r>
                      <a:r>
                        <a:rPr kumimoji="1" lang="ja-JP" altLang="en-US" sz="1100" dirty="0">
                          <a:solidFill>
                            <a:schemeClr val="tx1"/>
                          </a:solidFill>
                          <a:latin typeface="+mj-ea"/>
                          <a:ea typeface="+mj-ea"/>
                        </a:rPr>
                        <a:t>と</a:t>
                      </a:r>
                      <a:r>
                        <a:rPr kumimoji="1" lang="en-US" altLang="ja-JP" sz="1100" dirty="0">
                          <a:solidFill>
                            <a:schemeClr val="tx1"/>
                          </a:solidFill>
                          <a:latin typeface="+mj-ea"/>
                          <a:ea typeface="+mj-ea"/>
                        </a:rPr>
                        <a:t>No</a:t>
                      </a:r>
                      <a:r>
                        <a:rPr kumimoji="1" lang="ja-JP" altLang="en-US" sz="1100" dirty="0">
                          <a:solidFill>
                            <a:schemeClr val="tx1"/>
                          </a:solidFill>
                          <a:latin typeface="+mj-ea"/>
                          <a:ea typeface="+mj-ea"/>
                        </a:rPr>
                        <a:t>、</a:t>
                      </a:r>
                      <a:r>
                        <a:rPr kumimoji="1" lang="ja-JP" altLang="en-US" sz="1100" dirty="0">
                          <a:solidFill>
                            <a:schemeClr val="tx1"/>
                          </a:solidFill>
                        </a:rPr>
                        <a:t>役割を演じる</a:t>
                      </a:r>
                    </a:p>
                    <a:p>
                      <a:pPr algn="l">
                        <a:lnSpc>
                          <a:spcPts val="1550"/>
                        </a:lnSpc>
                      </a:pPr>
                      <a:r>
                        <a:rPr kumimoji="1" lang="ja-JP" altLang="en-US" sz="1100" dirty="0">
                          <a:solidFill>
                            <a:schemeClr val="tx1"/>
                          </a:solidFill>
                        </a:rPr>
                        <a:t>■　経営視点と視野</a:t>
                      </a:r>
                    </a:p>
                    <a:p>
                      <a:pPr algn="l">
                        <a:lnSpc>
                          <a:spcPts val="1550"/>
                        </a:lnSpc>
                      </a:pPr>
                      <a:r>
                        <a:rPr kumimoji="1" lang="ja-JP" altLang="en-US" sz="1100" dirty="0">
                          <a:solidFill>
                            <a:schemeClr val="tx1"/>
                          </a:solidFill>
                        </a:rPr>
                        <a:t>■　最強幹自己診断チェック</a:t>
                      </a:r>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1926">
                <a:tc vMerge="1">
                  <a:txBody>
                    <a:bodyPr/>
                    <a:lstStyle/>
                    <a:p>
                      <a:endParaRPr kumimoji="1" lang="ja-JP" altLang="en-US"/>
                    </a:p>
                  </a:txBody>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7/5(</a:t>
                      </a:r>
                      <a:r>
                        <a:rPr lang="ja-JP" altLang="en-US" sz="1200" dirty="0">
                          <a:latin typeface="游ゴシック Medium" panose="020B0500000000000000" pitchFamily="50" charset="-128"/>
                          <a:ea typeface="游ゴシック Medium" panose="020B0500000000000000" pitchFamily="50" charset="-128"/>
                        </a:rPr>
                        <a:t>水</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10002"/>
                  </a:ext>
                </a:extLst>
              </a:tr>
              <a:tr h="205701">
                <a:tc vMerge="1">
                  <a:txBody>
                    <a:bodyPr/>
                    <a:lstStyle/>
                    <a:p>
                      <a:endParaRPr kumimoji="1" lang="ja-JP" altLang="en-US"/>
                    </a:p>
                  </a:txBody>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8/3(</a:t>
                      </a:r>
                      <a:r>
                        <a:rPr lang="ja-JP" altLang="en-US" sz="1200" dirty="0">
                          <a:latin typeface="游ゴシック Medium" panose="020B0500000000000000" pitchFamily="50" charset="-128"/>
                          <a:ea typeface="游ゴシック Medium" panose="020B0500000000000000" pitchFamily="50" charset="-128"/>
                        </a:rPr>
                        <a:t>木</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10003"/>
                  </a:ext>
                </a:extLst>
              </a:tr>
              <a:tr h="446098">
                <a:tc rowSpan="2">
                  <a:txBody>
                    <a:bodyPr/>
                    <a:lstStyle/>
                    <a:p>
                      <a:pPr algn="l">
                        <a:lnSpc>
                          <a:spcPct val="150000"/>
                        </a:lnSpc>
                      </a:pPr>
                      <a:r>
                        <a:rPr kumimoji="1" lang="en-US" altLang="ja-JP" sz="1400" dirty="0">
                          <a:latin typeface="HGPｺﾞｼｯｸE" panose="020B0900000000000000" pitchFamily="50" charset="-128"/>
                          <a:ea typeface="HGPｺﾞｼｯｸE" panose="020B0900000000000000" pitchFamily="50" charset="-128"/>
                        </a:rPr>
                        <a:t>2.</a:t>
                      </a:r>
                      <a:r>
                        <a:rPr kumimoji="1" lang="ja-JP" altLang="en-US" sz="1400" b="0" spc="50" baseline="0" dirty="0">
                          <a:latin typeface="HGPｺﾞｼｯｸE" panose="020B0900000000000000" pitchFamily="50" charset="-128"/>
                          <a:ea typeface="HGPｺﾞｼｯｸE" panose="020B0900000000000000" pitchFamily="50" charset="-128"/>
                        </a:rPr>
                        <a:t>右腕幹部に必要な計数知識と意識</a:t>
                      </a:r>
                      <a:endParaRPr kumimoji="1" lang="en-US" altLang="ja-JP" sz="1400" b="0" spc="50" baseline="0" dirty="0">
                        <a:latin typeface="HGPｺﾞｼｯｸE" panose="020B0900000000000000" pitchFamily="50" charset="-128"/>
                        <a:ea typeface="HGPｺﾞｼｯｸE" panose="020B0900000000000000" pitchFamily="50" charset="-128"/>
                      </a:endParaRPr>
                    </a:p>
                  </a:txBody>
                  <a:tcPr marL="65303" marR="326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9/6(</a:t>
                      </a:r>
                      <a:r>
                        <a:rPr lang="ja-JP" altLang="en-US" sz="1200" dirty="0">
                          <a:latin typeface="游ゴシック Medium" panose="020B0500000000000000" pitchFamily="50" charset="-128"/>
                          <a:ea typeface="游ゴシック Medium" panose="020B0500000000000000" pitchFamily="50" charset="-128"/>
                        </a:rPr>
                        <a:t>水</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kumimoji="1" lang="ja-JP" altLang="en-US" sz="1100" dirty="0">
                          <a:solidFill>
                            <a:schemeClr val="tx1"/>
                          </a:solidFill>
                        </a:rPr>
                        <a:t>■　決算書と利益構造</a:t>
                      </a:r>
                    </a:p>
                    <a:p>
                      <a:pPr algn="l"/>
                      <a:r>
                        <a:rPr kumimoji="1" lang="ja-JP" altLang="en-US" sz="1100" dirty="0">
                          <a:solidFill>
                            <a:schemeClr val="tx1"/>
                          </a:solidFill>
                        </a:rPr>
                        <a:t>■　売上、利益、資金の関係</a:t>
                      </a:r>
                    </a:p>
                    <a:p>
                      <a:pPr algn="l"/>
                      <a:r>
                        <a:rPr kumimoji="1" lang="ja-JP" altLang="en-US" sz="1100" dirty="0">
                          <a:solidFill>
                            <a:schemeClr val="tx1"/>
                          </a:solidFill>
                        </a:rPr>
                        <a:t>■　儲け力と活動管理</a:t>
                      </a:r>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45990">
                <a:tc vMerge="1">
                  <a:txBody>
                    <a:bodyPr/>
                    <a:lstStyle/>
                    <a:p>
                      <a:endParaRPr kumimoji="1" lang="ja-JP" altLang="en-US"/>
                    </a:p>
                  </a:txBody>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10/10(</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火</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10005"/>
                  </a:ext>
                </a:extLst>
              </a:tr>
              <a:tr h="371926">
                <a:tc rowSpan="3">
                  <a:txBody>
                    <a:bodyPr/>
                    <a:lstStyle/>
                    <a:p>
                      <a:pPr algn="l">
                        <a:lnSpc>
                          <a:spcPct val="150000"/>
                        </a:lnSpc>
                      </a:pPr>
                      <a:r>
                        <a:rPr kumimoji="1" lang="en-US" altLang="ja-JP" sz="1400" dirty="0">
                          <a:latin typeface="HGPｺﾞｼｯｸE" panose="020B0900000000000000" pitchFamily="50" charset="-128"/>
                          <a:ea typeface="HGPｺﾞｼｯｸE" panose="020B0900000000000000" pitchFamily="50" charset="-128"/>
                        </a:rPr>
                        <a:t>3.</a:t>
                      </a:r>
                      <a:r>
                        <a:rPr kumimoji="1" lang="ja-JP" altLang="en-US" sz="1400" b="0" spc="40" baseline="0" dirty="0">
                          <a:latin typeface="HGPｺﾞｼｯｸE" panose="020B0900000000000000" pitchFamily="50" charset="-128"/>
                          <a:ea typeface="HGPｺﾞｼｯｸE" panose="020B0900000000000000" pitchFamily="50" charset="-128"/>
                        </a:rPr>
                        <a:t>右腕幹部に課せられる組織リーダー</a:t>
                      </a:r>
                      <a:endParaRPr kumimoji="1" lang="en-US" altLang="ja-JP" sz="1400" b="0" spc="40" baseline="0" dirty="0">
                        <a:latin typeface="HGPｺﾞｼｯｸE" panose="020B0900000000000000" pitchFamily="50" charset="-128"/>
                        <a:ea typeface="HGPｺﾞｼｯｸE" panose="020B0900000000000000" pitchFamily="50" charset="-128"/>
                      </a:endParaRPr>
                    </a:p>
                  </a:txBody>
                  <a:tcPr marL="65303" marR="326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11/7(</a:t>
                      </a:r>
                      <a:r>
                        <a:rPr kumimoji="1"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火</a:t>
                      </a:r>
                      <a:r>
                        <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r>
                        <a:rPr kumimoji="1" lang="ja-JP" altLang="en-US" sz="1100" dirty="0">
                          <a:solidFill>
                            <a:schemeClr val="tx1"/>
                          </a:solidFill>
                        </a:rPr>
                        <a:t>■　中小企業組織の要諦と役割</a:t>
                      </a:r>
                    </a:p>
                    <a:p>
                      <a:pPr algn="l"/>
                      <a:r>
                        <a:rPr kumimoji="1" lang="ja-JP" altLang="en-US" sz="1100" dirty="0">
                          <a:solidFill>
                            <a:schemeClr val="tx1"/>
                          </a:solidFill>
                        </a:rPr>
                        <a:t>■　コミュニケーションスタイルの確立</a:t>
                      </a:r>
                    </a:p>
                    <a:p>
                      <a:pPr algn="l"/>
                      <a:r>
                        <a:rPr kumimoji="1" lang="ja-JP" altLang="en-US" sz="1100" dirty="0">
                          <a:solidFill>
                            <a:schemeClr val="tx1"/>
                          </a:solidFill>
                        </a:rPr>
                        <a:t>■　リーダーシップとマネジメント</a:t>
                      </a:r>
                    </a:p>
                    <a:p>
                      <a:pPr algn="l"/>
                      <a:r>
                        <a:rPr kumimoji="1" lang="ja-JP" altLang="en-US" sz="1100" dirty="0">
                          <a:solidFill>
                            <a:schemeClr val="tx1"/>
                          </a:solidFill>
                        </a:rPr>
                        <a:t>■　「要」となるリーダースタイル</a:t>
                      </a:r>
                    </a:p>
                    <a:p>
                      <a:pPr marL="0" marR="0" lvl="0" indent="0" algn="l" defTabSz="914232"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　問題意識の共有化と対策育成</a:t>
                      </a:r>
                    </a:p>
                    <a:p>
                      <a:pPr algn="l"/>
                      <a:r>
                        <a:rPr kumimoji="1" lang="ja-JP" altLang="en-US" sz="1100" dirty="0">
                          <a:solidFill>
                            <a:schemeClr val="tx1"/>
                          </a:solidFill>
                        </a:rPr>
                        <a:t>■　最強のチームの作り方</a:t>
                      </a:r>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371926">
                <a:tc vMerge="1">
                  <a:txBody>
                    <a:bodyPr/>
                    <a:lstStyle/>
                    <a:p>
                      <a:pPr algn="l"/>
                      <a:endParaRPr kumimoji="1" lang="en-US" altLang="ja-JP" sz="1400" dirty="0"/>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12/6(</a:t>
                      </a:r>
                      <a:r>
                        <a:rPr lang="ja-JP" altLang="en-US" sz="1200" dirty="0">
                          <a:latin typeface="游ゴシック Medium" panose="020B0500000000000000" pitchFamily="50" charset="-128"/>
                          <a:ea typeface="游ゴシック Medium" panose="020B0500000000000000" pitchFamily="50" charset="-128"/>
                        </a:rPr>
                        <a:t>水</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r h="453236">
                <a:tc vMerge="1">
                  <a:txBody>
                    <a:bodyPr/>
                    <a:lstStyle/>
                    <a:p>
                      <a:pPr algn="l"/>
                      <a:endParaRPr kumimoji="1" lang="en-US" altLang="ja-JP" sz="1400" dirty="0"/>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ja-JP" sz="1100" dirty="0">
                          <a:latin typeface="游ゴシック Medium" panose="020B0500000000000000" pitchFamily="50" charset="-128"/>
                          <a:ea typeface="游ゴシック Medium" panose="020B0500000000000000" pitchFamily="50" charset="-128"/>
                        </a:rPr>
                        <a:t>2024</a:t>
                      </a:r>
                      <a:endParaRPr lang="ja-JP" altLang="en-US" sz="1100" dirty="0">
                        <a:latin typeface="游ゴシック Medium" panose="020B0500000000000000" pitchFamily="50" charset="-128"/>
                        <a:ea typeface="游ゴシック Medium" panose="020B0500000000000000" pitchFamily="50" charset="-128"/>
                      </a:endParaRPr>
                    </a:p>
                    <a:p>
                      <a:pPr algn="ctr">
                        <a:spcBef>
                          <a:spcPts val="200"/>
                        </a:spcBef>
                      </a:pPr>
                      <a:r>
                        <a:rPr lang="en-US" altLang="ja-JP" sz="1200" dirty="0">
                          <a:latin typeface="游ゴシック Medium" panose="020B0500000000000000" pitchFamily="50" charset="-128"/>
                          <a:ea typeface="游ゴシック Medium" panose="020B0500000000000000" pitchFamily="50" charset="-128"/>
                        </a:rPr>
                        <a:t>1/17(</a:t>
                      </a:r>
                      <a:r>
                        <a:rPr lang="ja-JP" altLang="en-US" sz="1200" dirty="0">
                          <a:latin typeface="游ゴシック Medium" panose="020B0500000000000000" pitchFamily="50" charset="-128"/>
                          <a:ea typeface="游ゴシック Medium" panose="020B0500000000000000" pitchFamily="50" charset="-128"/>
                        </a:rPr>
                        <a:t>水</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8"/>
                  </a:ext>
                </a:extLst>
              </a:tr>
              <a:tr h="312269">
                <a:tc rowSpan="4">
                  <a:txBody>
                    <a:bodyPr/>
                    <a:lstStyle/>
                    <a:p>
                      <a:pPr algn="l">
                        <a:lnSpc>
                          <a:spcPct val="150000"/>
                        </a:lnSpc>
                      </a:pPr>
                      <a:r>
                        <a:rPr kumimoji="1" lang="en-US" altLang="ja-JP" sz="1400" dirty="0">
                          <a:latin typeface="HGPｺﾞｼｯｸE" panose="020B0900000000000000" pitchFamily="50" charset="-128"/>
                          <a:ea typeface="HGPｺﾞｼｯｸE" panose="020B0900000000000000" pitchFamily="50" charset="-128"/>
                        </a:rPr>
                        <a:t>4.</a:t>
                      </a:r>
                      <a:r>
                        <a:rPr kumimoji="1" lang="ja-JP" altLang="en-US" sz="1400" b="0" dirty="0">
                          <a:latin typeface="HGPｺﾞｼｯｸE" panose="020B0900000000000000" pitchFamily="50" charset="-128"/>
                          <a:ea typeface="HGPｺﾞｼｯｸE" panose="020B0900000000000000" pitchFamily="50" charset="-128"/>
                        </a:rPr>
                        <a:t>経営を考える戦略思考力</a:t>
                      </a:r>
                      <a:endParaRPr kumimoji="1" lang="en-US" altLang="ja-JP" sz="1400" b="0" dirty="0">
                        <a:latin typeface="HGPｺﾞｼｯｸE" panose="020B0900000000000000" pitchFamily="50" charset="-128"/>
                        <a:ea typeface="HGPｺﾞｼｯｸE" panose="020B0900000000000000" pitchFamily="50" charset="-128"/>
                      </a:endParaRPr>
                    </a:p>
                  </a:txBody>
                  <a:tcPr marL="65303" marR="326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2/6(</a:t>
                      </a:r>
                      <a:r>
                        <a:rPr lang="ja-JP" altLang="en-US" sz="1200" dirty="0">
                          <a:latin typeface="游ゴシック Medium" panose="020B0500000000000000" pitchFamily="50" charset="-128"/>
                          <a:ea typeface="游ゴシック Medium" panose="020B0500000000000000" pitchFamily="50" charset="-128"/>
                        </a:rPr>
                        <a:t>火</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l"/>
                      <a:r>
                        <a:rPr kumimoji="1" lang="ja-JP" altLang="en-US" sz="1100" dirty="0">
                          <a:solidFill>
                            <a:schemeClr val="tx1"/>
                          </a:solidFill>
                        </a:rPr>
                        <a:t>■　目線合わせ、経営者目線で戦略分析</a:t>
                      </a:r>
                    </a:p>
                    <a:p>
                      <a:pPr algn="l"/>
                      <a:r>
                        <a:rPr kumimoji="1" lang="ja-JP" altLang="en-US" sz="1100" dirty="0">
                          <a:solidFill>
                            <a:schemeClr val="tx1"/>
                          </a:solidFill>
                        </a:rPr>
                        <a:t>■　戦略思考力向上策、日々の実践</a:t>
                      </a:r>
                    </a:p>
                    <a:p>
                      <a:pPr algn="l"/>
                      <a:r>
                        <a:rPr kumimoji="1" lang="ja-JP" altLang="en-US" sz="1100" dirty="0">
                          <a:solidFill>
                            <a:schemeClr val="tx1"/>
                          </a:solidFill>
                        </a:rPr>
                        <a:t>■　実践戦略分析</a:t>
                      </a:r>
                    </a:p>
                    <a:p>
                      <a:pPr algn="l"/>
                      <a:r>
                        <a:rPr kumimoji="1" lang="ja-JP" altLang="en-US" sz="1100" dirty="0">
                          <a:solidFill>
                            <a:schemeClr val="tx1"/>
                          </a:solidFill>
                        </a:rPr>
                        <a:t>■　社長と描く未来と役割</a:t>
                      </a:r>
                      <a:endParaRPr kumimoji="1" lang="en-US" altLang="ja-JP" sz="1100" dirty="0">
                        <a:solidFill>
                          <a:schemeClr val="tx1"/>
                        </a:solidFill>
                      </a:endParaRPr>
                    </a:p>
                    <a:p>
                      <a:pPr algn="l"/>
                      <a:r>
                        <a:rPr kumimoji="1" lang="ja-JP" altLang="en-US" sz="1100" dirty="0">
                          <a:solidFill>
                            <a:schemeClr val="tx1"/>
                          </a:solidFill>
                        </a:rPr>
                        <a:t>■　行動計画策定</a:t>
                      </a:r>
                      <a:r>
                        <a:rPr kumimoji="1" lang="en-US" altLang="ja-JP" sz="1100" dirty="0">
                          <a:solidFill>
                            <a:schemeClr val="tx1"/>
                          </a:solidFill>
                        </a:rPr>
                        <a:t>PDCA</a:t>
                      </a:r>
                      <a:endParaRPr kumimoji="1" lang="ja-JP" altLang="en-US" sz="1100" dirty="0">
                        <a:solidFill>
                          <a:schemeClr val="tx1"/>
                        </a:solidFill>
                      </a:endParaRPr>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9"/>
                  </a:ext>
                </a:extLst>
              </a:tr>
              <a:tr h="312269">
                <a:tc vMerge="1">
                  <a:txBody>
                    <a:bodyPr/>
                    <a:lstStyle/>
                    <a:p>
                      <a:pPr algn="l"/>
                      <a:endParaRPr kumimoji="1" lang="en-US" altLang="ja-JP" sz="1400" dirty="0"/>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3/6(</a:t>
                      </a:r>
                      <a:r>
                        <a:rPr lang="ja-JP" altLang="en-US" sz="1200" dirty="0">
                          <a:latin typeface="游ゴシック Medium" panose="020B0500000000000000" pitchFamily="50" charset="-128"/>
                          <a:ea typeface="游ゴシック Medium" panose="020B0500000000000000" pitchFamily="50" charset="-128"/>
                        </a:rPr>
                        <a:t>水</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0"/>
                  </a:ext>
                </a:extLst>
              </a:tr>
              <a:tr h="312269">
                <a:tc vMerge="1">
                  <a:txBody>
                    <a:bodyPr/>
                    <a:lstStyle/>
                    <a:p>
                      <a:pPr algn="l"/>
                      <a:endParaRPr kumimoji="1" lang="en-US" altLang="ja-JP" sz="1400" dirty="0"/>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4/10(</a:t>
                      </a:r>
                      <a:r>
                        <a:rPr lang="ja-JP" altLang="en-US" sz="1200" dirty="0">
                          <a:latin typeface="游ゴシック Medium" panose="020B0500000000000000" pitchFamily="50" charset="-128"/>
                          <a:ea typeface="游ゴシック Medium" panose="020B0500000000000000" pitchFamily="50" charset="-128"/>
                        </a:rPr>
                        <a:t>水</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1"/>
                  </a:ext>
                </a:extLst>
              </a:tr>
              <a:tr h="312269">
                <a:tc vMerge="1">
                  <a:txBody>
                    <a:bodyPr/>
                    <a:lstStyle/>
                    <a:p>
                      <a:pPr algn="l"/>
                      <a:endParaRPr kumimoji="1" lang="en-US" altLang="ja-JP" sz="1400" dirty="0"/>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200" dirty="0">
                          <a:latin typeface="游ゴシック Medium" panose="020B0500000000000000" pitchFamily="50" charset="-128"/>
                          <a:ea typeface="游ゴシック Medium" panose="020B0500000000000000" pitchFamily="50" charset="-128"/>
                        </a:rPr>
                        <a:t>5/14(</a:t>
                      </a:r>
                      <a:r>
                        <a:rPr lang="ja-JP" altLang="en-US" sz="1200" dirty="0">
                          <a:latin typeface="游ゴシック Medium" panose="020B0500000000000000" pitchFamily="50" charset="-128"/>
                          <a:ea typeface="游ゴシック Medium" panose="020B0500000000000000" pitchFamily="50" charset="-128"/>
                        </a:rPr>
                        <a:t>火</a:t>
                      </a:r>
                      <a:r>
                        <a:rPr lang="en-US" altLang="ja-JP" sz="1200" dirty="0">
                          <a:latin typeface="游ゴシック Medium" panose="020B0500000000000000" pitchFamily="50" charset="-128"/>
                          <a:ea typeface="游ゴシック Medium" panose="020B0500000000000000" pitchFamily="50" charset="-128"/>
                        </a:rPr>
                        <a:t>)</a:t>
                      </a:r>
                      <a:endParaRPr lang="ja-JP" altLang="en-US" sz="1200" dirty="0">
                        <a:latin typeface="游ゴシック Medium" panose="020B0500000000000000" pitchFamily="50" charset="-128"/>
                        <a:ea typeface="游ゴシック Medium" panose="020B05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2"/>
                  </a:ext>
                </a:extLst>
              </a:tr>
            </a:tbl>
          </a:graphicData>
        </a:graphic>
      </p:graphicFrame>
      <p:sp>
        <p:nvSpPr>
          <p:cNvPr id="10" name="Text Box 10"/>
          <p:cNvSpPr txBox="1">
            <a:spLocks noChangeArrowheads="1"/>
          </p:cNvSpPr>
          <p:nvPr/>
        </p:nvSpPr>
        <p:spPr bwMode="auto">
          <a:xfrm>
            <a:off x="400482" y="792000"/>
            <a:ext cx="6048672" cy="858710"/>
          </a:xfrm>
          <a:prstGeom prst="rect">
            <a:avLst/>
          </a:prstGeom>
          <a:pattFill prst="pct40">
            <a:fgClr>
              <a:srgbClr val="ABDB77"/>
            </a:fgClr>
            <a:bgClr>
              <a:schemeClr val="bg1"/>
            </a:bgClr>
          </a:pattFill>
          <a:ln w="38100">
            <a:noFill/>
            <a:miter lim="800000"/>
            <a:headEnd/>
            <a:tailEnd/>
          </a:ln>
        </p:spPr>
        <p:txBody>
          <a:bodyPr rot="0" vert="horz" wrap="square" lIns="91434" tIns="45718" rIns="91434" bIns="0" anchor="ctr" anchorCtr="0" upright="1">
            <a:noAutofit/>
          </a:bodyPr>
          <a:lstStyle/>
          <a:p>
            <a:pPr algn="ctr"/>
            <a:r>
              <a:rPr lang="en-US" altLang="ja-JP" sz="3000" b="1" kern="100" dirty="0">
                <a:latin typeface="HGPｺﾞｼｯｸE" panose="020B0900000000000000" pitchFamily="50" charset="-128"/>
                <a:ea typeface="HGPｺﾞｼｯｸE" panose="020B0900000000000000" pitchFamily="50" charset="-128"/>
                <a:cs typeface="Times New Roman"/>
              </a:rPr>
              <a:t>2.</a:t>
            </a:r>
            <a:r>
              <a:rPr lang="ja-JP" altLang="en-US" sz="3000" b="1" kern="100" dirty="0">
                <a:latin typeface="HGPｺﾞｼｯｸE" panose="020B0900000000000000" pitchFamily="50" charset="-128"/>
                <a:ea typeface="HGPｺﾞｼｯｸE" panose="020B0900000000000000" pitchFamily="50" charset="-128"/>
                <a:cs typeface="Times New Roman"/>
              </a:rPr>
              <a:t>「</a:t>
            </a:r>
            <a:r>
              <a:rPr lang="ja-JP" altLang="en-US" sz="3000" b="1" kern="100" dirty="0">
                <a:solidFill>
                  <a:srgbClr val="FF0000"/>
                </a:solidFill>
                <a:latin typeface="HGPｺﾞｼｯｸE" panose="020B0900000000000000" pitchFamily="50" charset="-128"/>
                <a:ea typeface="HGPｺﾞｼｯｸE" panose="020B0900000000000000" pitchFamily="50" charset="-128"/>
                <a:cs typeface="Times New Roman"/>
              </a:rPr>
              <a:t>右腕</a:t>
            </a:r>
            <a:r>
              <a:rPr lang="ja-JP" altLang="en-US" sz="3000" b="1" kern="100" dirty="0">
                <a:latin typeface="HGPｺﾞｼｯｸE" panose="020B0900000000000000" pitchFamily="50" charset="-128"/>
                <a:ea typeface="HGPｺﾞｼｯｸE" panose="020B0900000000000000" pitchFamily="50" charset="-128"/>
                <a:cs typeface="Times New Roman"/>
              </a:rPr>
              <a:t>幹部」コース　全</a:t>
            </a:r>
            <a:r>
              <a:rPr lang="en-US" altLang="ja-JP" sz="3000" b="1" kern="100" dirty="0">
                <a:latin typeface="HGPｺﾞｼｯｸE" panose="020B0900000000000000" pitchFamily="50" charset="-128"/>
                <a:ea typeface="HGPｺﾞｼｯｸE" panose="020B0900000000000000" pitchFamily="50" charset="-128"/>
                <a:cs typeface="Times New Roman"/>
              </a:rPr>
              <a:t>12</a:t>
            </a:r>
            <a:r>
              <a:rPr lang="ja-JP" altLang="en-US" sz="3000" b="1" kern="100" dirty="0">
                <a:latin typeface="HGPｺﾞｼｯｸE" panose="020B0900000000000000" pitchFamily="50" charset="-128"/>
                <a:ea typeface="HGPｺﾞｼｯｸE" panose="020B0900000000000000" pitchFamily="50" charset="-128"/>
                <a:cs typeface="Times New Roman"/>
              </a:rPr>
              <a:t>回</a:t>
            </a:r>
          </a:p>
        </p:txBody>
      </p:sp>
      <p:sp>
        <p:nvSpPr>
          <p:cNvPr id="12" name="テキスト ボックス 11">
            <a:extLst>
              <a:ext uri="{FF2B5EF4-FFF2-40B4-BE49-F238E27FC236}">
                <a16:creationId xmlns:a16="http://schemas.microsoft.com/office/drawing/2014/main" xmlns="" id="{0E9F4A2A-60E2-44E4-8CA2-8C58EBB64328}"/>
              </a:ext>
            </a:extLst>
          </p:cNvPr>
          <p:cNvSpPr txBox="1"/>
          <p:nvPr/>
        </p:nvSpPr>
        <p:spPr>
          <a:xfrm>
            <a:off x="216282" y="3368824"/>
            <a:ext cx="6417073" cy="1015659"/>
          </a:xfrm>
          <a:prstGeom prst="rect">
            <a:avLst/>
          </a:prstGeom>
          <a:noFill/>
        </p:spPr>
        <p:txBody>
          <a:bodyPr wrap="square" lIns="91434" tIns="45718" rIns="91434" bIns="45718" rtlCol="0">
            <a:spAutoFit/>
          </a:bodyPr>
          <a:lstStyle/>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事業会社</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10</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年</a:t>
            </a:r>
            <a:r>
              <a:rPr lang="ja-JP" altLang="en-US" sz="1000" dirty="0">
                <a:latin typeface="メイリオ" panose="020B0604030504040204" pitchFamily="50" charset="-128"/>
                <a:ea typeface="メイリオ" panose="020B0604030504040204" pitchFamily="50" charset="-128"/>
              </a:rPr>
              <a:t>コンサル歴</a:t>
            </a:r>
            <a:r>
              <a:rPr lang="en-US" altLang="ja-JP" sz="1000" dirty="0">
                <a:latin typeface="メイリオ" panose="020B0604030504040204" pitchFamily="50" charset="-128"/>
                <a:ea typeface="メイリオ" panose="020B0604030504040204" pitchFamily="50" charset="-128"/>
              </a:rPr>
              <a:t>27</a:t>
            </a:r>
            <a:r>
              <a:rPr lang="ja-JP" altLang="en-US" sz="1000" dirty="0">
                <a:latin typeface="メイリオ" panose="020B0604030504040204" pitchFamily="50" charset="-128"/>
                <a:ea typeface="メイリオ" panose="020B0604030504040204" pitchFamily="50" charset="-128"/>
              </a:rPr>
              <a:t>年、右腕・幹部指導に精通した「頴川武司」による直接指導が受けられる　</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0066CC"/>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各地から異業種</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年代の違う方が参加するため、</a:t>
            </a:r>
            <a:r>
              <a:rPr lang="ja-JP" altLang="en-US" sz="1000" dirty="0">
                <a:solidFill>
                  <a:srgbClr val="FF0000"/>
                </a:solidFill>
                <a:latin typeface="メイリオ" panose="020B0604030504040204" pitchFamily="50" charset="-128"/>
                <a:ea typeface="メイリオ" panose="020B0604030504040204" pitchFamily="50" charset="-128"/>
              </a:rPr>
              <a:t>視野も広がり、互いの刺激・気付きが図れます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講義➡自考</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整理回答</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➡グループ協議➡発表➡回答解説を繰り返しながら学んでいだきます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0066CC"/>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福岡天神にて少人数による徹底的かつ具体的な中小企業経営が定期的に直接学べます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役立つ書籍や直接問題解決や相談対応が可能です</a:t>
            </a:r>
            <a:endParaRPr lang="en-US" altLang="ja-JP" sz="1000" dirty="0">
              <a:latin typeface="メイリオ" panose="020B0604030504040204" pitchFamily="50" charset="-128"/>
              <a:ea typeface="メイリオ" panose="020B0604030504040204" pitchFamily="50" charset="-128"/>
            </a:endParaRP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リアル開催終了後、懇親会</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任意参加</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を開催します</a:t>
            </a:r>
          </a:p>
        </p:txBody>
      </p:sp>
      <p:sp>
        <p:nvSpPr>
          <p:cNvPr id="4" name="正方形/長方形 3">
            <a:extLst>
              <a:ext uri="{FF2B5EF4-FFF2-40B4-BE49-F238E27FC236}">
                <a16:creationId xmlns:a16="http://schemas.microsoft.com/office/drawing/2014/main" xmlns="" id="{EAE47DC2-388B-492F-80A3-B1912D4FBF8E}"/>
              </a:ext>
            </a:extLst>
          </p:cNvPr>
          <p:cNvSpPr/>
          <p:nvPr/>
        </p:nvSpPr>
        <p:spPr>
          <a:xfrm>
            <a:off x="116632" y="47164"/>
            <a:ext cx="6624735" cy="369332"/>
          </a:xfrm>
          <a:prstGeom prst="rect">
            <a:avLst/>
          </a:prstGeom>
        </p:spPr>
        <p:txBody>
          <a:bodyPr wrap="square">
            <a:spAutoFit/>
          </a:bodyPr>
          <a:lstStyle/>
          <a:p>
            <a:pPr algn="ctr"/>
            <a:r>
              <a:rPr lang="en-US" altLang="ja-JP" kern="100" dirty="0">
                <a:latin typeface="Century"/>
                <a:ea typeface="HG創英角ｺﾞｼｯｸUB"/>
                <a:cs typeface="Times New Roman"/>
              </a:rPr>
              <a:t>TBM/</a:t>
            </a:r>
            <a:r>
              <a:rPr lang="ja-JP" altLang="en-US" kern="100" dirty="0">
                <a:latin typeface="Century"/>
                <a:ea typeface="HG創英角ｺﾞｼｯｸUB"/>
                <a:cs typeface="Times New Roman"/>
              </a:rPr>
              <a:t>頴川塾 </a:t>
            </a:r>
            <a:r>
              <a:rPr lang="ja-JP" altLang="en-US" kern="100" dirty="0">
                <a:solidFill>
                  <a:schemeClr val="tx1">
                    <a:lumMod val="95000"/>
                    <a:lumOff val="5000"/>
                  </a:schemeClr>
                </a:solidFill>
                <a:latin typeface="Century"/>
                <a:ea typeface="HG創英角ｺﾞｼｯｸUB"/>
                <a:cs typeface="Times New Roman"/>
              </a:rPr>
              <a:t> </a:t>
            </a:r>
            <a:r>
              <a:rPr lang="en-US" altLang="ja-JP" kern="100" dirty="0">
                <a:solidFill>
                  <a:schemeClr val="tx1">
                    <a:lumMod val="95000"/>
                    <a:lumOff val="5000"/>
                  </a:schemeClr>
                </a:solidFill>
                <a:latin typeface="Century"/>
                <a:ea typeface="HG創英角ｺﾞｼｯｸUB"/>
                <a:cs typeface="Times New Roman"/>
              </a:rPr>
              <a:t>2023</a:t>
            </a:r>
            <a:r>
              <a:rPr lang="ja-JP" altLang="en-US" kern="100" dirty="0">
                <a:latin typeface="Century"/>
                <a:ea typeface="HG創英角ｺﾞｼｯｸUB"/>
                <a:cs typeface="Times New Roman"/>
              </a:rPr>
              <a:t>年度開催要項　</a:t>
            </a:r>
            <a:endParaRPr lang="ja-JP" altLang="en-US" dirty="0"/>
          </a:p>
        </p:txBody>
      </p:sp>
      <p:sp>
        <p:nvSpPr>
          <p:cNvPr id="19" name="正方形/長方形 18">
            <a:extLst>
              <a:ext uri="{FF2B5EF4-FFF2-40B4-BE49-F238E27FC236}">
                <a16:creationId xmlns:a16="http://schemas.microsoft.com/office/drawing/2014/main" xmlns="" id="{611CB795-34EB-465F-8A2F-FD579E554F6A}"/>
              </a:ext>
            </a:extLst>
          </p:cNvPr>
          <p:cNvSpPr/>
          <p:nvPr/>
        </p:nvSpPr>
        <p:spPr>
          <a:xfrm>
            <a:off x="2344704" y="1778262"/>
            <a:ext cx="4252647" cy="1446546"/>
          </a:xfrm>
          <a:prstGeom prst="rect">
            <a:avLst/>
          </a:prstGeom>
          <a:ln>
            <a:solidFill>
              <a:schemeClr val="accent6">
                <a:lumMod val="75000"/>
              </a:schemeClr>
            </a:solidFill>
          </a:ln>
        </p:spPr>
        <p:txBody>
          <a:bodyPr wrap="square" lIns="91434" tIns="45718" rIns="91434" bIns="45718">
            <a:spAutoFit/>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　</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中小企業の成長にはトップとともに</a:t>
            </a:r>
            <a:r>
              <a:rPr lang="ja-JP" altLang="en-US" sz="1100" b="1" dirty="0">
                <a:solidFill>
                  <a:srgbClr val="FF0000"/>
                </a:solidFill>
                <a:latin typeface="メイリオ" panose="020B0604030504040204" pitchFamily="50" charset="-128"/>
                <a:ea typeface="メイリオ" panose="020B0604030504040204" pitchFamily="50" charset="-128"/>
              </a:rPr>
              <a:t>「最強の幹部」＆「右腕」の存在</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が必要かつとても重要です。そのノウハウを直接徹底的にレクチャーしていく</a:t>
            </a:r>
            <a:r>
              <a:rPr lang="ja-JP" altLang="en-US" sz="1100" spc="30" dirty="0">
                <a:solidFill>
                  <a:schemeClr val="tx1">
                    <a:lumMod val="95000"/>
                    <a:lumOff val="5000"/>
                  </a:schemeClr>
                </a:solidFill>
                <a:latin typeface="メイリオ" panose="020B0604030504040204" pitchFamily="50" charset="-128"/>
                <a:ea typeface="メイリオ" panose="020B0604030504040204" pitchFamily="50" charset="-128"/>
              </a:rPr>
              <a:t>特化コースです。</a:t>
            </a:r>
            <a:endParaRPr lang="en-US" altLang="ja-JP" sz="1100" spc="3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lang="ja-JP" altLang="en-US" sz="1100" spc="30" dirty="0">
              <a:solidFill>
                <a:schemeClr val="tx1">
                  <a:lumMod val="95000"/>
                  <a:lumOff val="5000"/>
                </a:schemeClr>
              </a:solidFill>
              <a:latin typeface="メイリオ" panose="020B0604030504040204" pitchFamily="50" charset="-128"/>
              <a:ea typeface="メイリオ" panose="020B0604030504040204" pitchFamily="50" charset="-128"/>
            </a:endParaRPr>
          </a:p>
          <a:p>
            <a:pPr algn="just"/>
            <a:r>
              <a:rPr lang="ja-JP" altLang="en-US" sz="1100" spc="30" dirty="0">
                <a:latin typeface="メイリオ" panose="020B0604030504040204" pitchFamily="50" charset="-128"/>
                <a:ea typeface="メイリオ" panose="020B0604030504040204" pitchFamily="50" charset="-128"/>
              </a:rPr>
              <a:t>　組織的な役割と立場の再認識、それを踏まえた意識の向上、</a:t>
            </a:r>
            <a:r>
              <a:rPr lang="ja-JP" altLang="en-US" sz="1100" dirty="0">
                <a:latin typeface="メイリオ" panose="020B0604030504040204" pitchFamily="50" charset="-128"/>
                <a:ea typeface="メイリオ" panose="020B0604030504040204" pitchFamily="50" charset="-128"/>
              </a:rPr>
              <a:t>立ち位置から観るべき経営者、組織、財務、戦略までの経営問題意識、そして経営思考領域まで学びます。</a:t>
            </a:r>
          </a:p>
        </p:txBody>
      </p:sp>
      <p:sp>
        <p:nvSpPr>
          <p:cNvPr id="16" name="テキスト ボックス 15">
            <a:extLst>
              <a:ext uri="{FF2B5EF4-FFF2-40B4-BE49-F238E27FC236}">
                <a16:creationId xmlns:a16="http://schemas.microsoft.com/office/drawing/2014/main" xmlns="" id="{6A03C7D8-E525-456B-B521-D3FF421A0E41}"/>
              </a:ext>
            </a:extLst>
          </p:cNvPr>
          <p:cNvSpPr txBox="1"/>
          <p:nvPr/>
        </p:nvSpPr>
        <p:spPr>
          <a:xfrm>
            <a:off x="132145" y="4448944"/>
            <a:ext cx="4593000" cy="456531"/>
          </a:xfrm>
          <a:prstGeom prst="rect">
            <a:avLst/>
          </a:prstGeom>
          <a:noFill/>
        </p:spPr>
        <p:txBody>
          <a:bodyPr wrap="square" lIns="91434" tIns="45718" rIns="91434" bIns="45718" rtlCol="0">
            <a:spAutoFit/>
          </a:bodyPr>
          <a:lstStyle/>
          <a:p>
            <a:r>
              <a:rPr lang="ja-JP" altLang="en-US" sz="1400" dirty="0">
                <a:latin typeface="HGPｺﾞｼｯｸE" panose="020B0900000000000000" pitchFamily="50" charset="-128"/>
                <a:ea typeface="HGPｺﾞｼｯｸE" panose="020B0900000000000000" pitchFamily="50" charset="-128"/>
              </a:rPr>
              <a:t>＜テーマと内容及びスケジュール</a:t>
            </a:r>
            <a:r>
              <a:rPr lang="ja-JP" altLang="en-US" sz="1050" dirty="0">
                <a:latin typeface="HGPｺﾞｼｯｸE" panose="020B0900000000000000" pitchFamily="50" charset="-128"/>
                <a:ea typeface="HGPｺﾞｼｯｸE" panose="020B0900000000000000" pitchFamily="50" charset="-128"/>
              </a:rPr>
              <a:t>＞</a:t>
            </a:r>
            <a:endParaRPr lang="ja-JP" altLang="en-US" sz="800" dirty="0">
              <a:latin typeface="HGPｺﾞｼｯｸE" panose="020B0900000000000000" pitchFamily="50" charset="-128"/>
              <a:ea typeface="HGPｺﾞｼｯｸE" panose="020B0900000000000000" pitchFamily="50" charset="-128"/>
            </a:endParaRPr>
          </a:p>
          <a:p>
            <a:pPr>
              <a:spcBef>
                <a:spcPts val="200"/>
              </a:spcBef>
            </a:pPr>
            <a:r>
              <a:rPr lang="en-US" altLang="ja-JP" sz="800" dirty="0">
                <a:latin typeface="+mn-ea"/>
              </a:rPr>
              <a:t> </a:t>
            </a:r>
            <a:r>
              <a:rPr lang="en-US" altLang="ja-JP" sz="800" dirty="0">
                <a:latin typeface="Yu Gothic UI Semibold" panose="020B0700000000000000" pitchFamily="50" charset="-128"/>
                <a:ea typeface="Yu Gothic UI Semibold" panose="020B0700000000000000" pitchFamily="50" charset="-128"/>
              </a:rPr>
              <a:t>※</a:t>
            </a:r>
            <a:r>
              <a:rPr lang="ja-JP" altLang="en-US" sz="800" dirty="0">
                <a:latin typeface="Yu Gothic UI Semibold" panose="020B0700000000000000" pitchFamily="50" charset="-128"/>
                <a:ea typeface="Yu Gothic UI Semibold" panose="020B0700000000000000" pitchFamily="50" charset="-128"/>
              </a:rPr>
              <a:t>不都合な日程があれば開講日に参加者全員同意のもと、日程の変更調整しますのでご相談ください</a:t>
            </a:r>
            <a:endParaRPr lang="ja-JP" altLang="en-US" sz="1050" dirty="0">
              <a:latin typeface="Yu Gothic UI Semibold" panose="020B0700000000000000" pitchFamily="50" charset="-128"/>
              <a:ea typeface="Yu Gothic UI Semibold" panose="020B0700000000000000" pitchFamily="50" charset="-128"/>
            </a:endParaRPr>
          </a:p>
        </p:txBody>
      </p:sp>
      <p:sp>
        <p:nvSpPr>
          <p:cNvPr id="23" name="テキスト ボックス 22">
            <a:extLst>
              <a:ext uri="{FF2B5EF4-FFF2-40B4-BE49-F238E27FC236}">
                <a16:creationId xmlns:a16="http://schemas.microsoft.com/office/drawing/2014/main" xmlns="" id="{0AC11138-AD5C-4BAA-BFE1-0FBBDE5405DE}"/>
              </a:ext>
            </a:extLst>
          </p:cNvPr>
          <p:cNvSpPr txBox="1"/>
          <p:nvPr/>
        </p:nvSpPr>
        <p:spPr>
          <a:xfrm>
            <a:off x="296654" y="504000"/>
            <a:ext cx="6300697" cy="338554"/>
          </a:xfrm>
          <a:prstGeom prst="rect">
            <a:avLst/>
          </a:prstGeom>
          <a:noFill/>
        </p:spPr>
        <p:txBody>
          <a:bodyPr wrap="square">
            <a:spAutoFit/>
          </a:bodyPr>
          <a:lstStyle>
            <a:defPPr>
              <a:defRPr lang="ja-JP"/>
            </a:defPPr>
            <a:lvl1pPr algn="just">
              <a:defRPr sz="1600">
                <a:solidFill>
                  <a:srgbClr val="FF0000"/>
                </a:solidFill>
                <a:latin typeface="メイリオ" panose="020B0604030504040204" pitchFamily="50" charset="-128"/>
                <a:ea typeface="メイリオ" panose="020B0604030504040204" pitchFamily="50" charset="-128"/>
              </a:defRPr>
            </a:lvl1pPr>
          </a:lstStyle>
          <a:p>
            <a:pPr algn="ctr"/>
            <a:r>
              <a:rPr lang="ja-JP" altLang="en-US" dirty="0">
                <a:solidFill>
                  <a:srgbClr val="0000FF"/>
                </a:solidFill>
              </a:rPr>
              <a:t>最強の右腕幹部に変貌</a:t>
            </a:r>
            <a:r>
              <a:rPr lang="en-US" altLang="ja-JP" dirty="0">
                <a:solidFill>
                  <a:srgbClr val="0000FF"/>
                </a:solidFill>
              </a:rPr>
              <a:t>/</a:t>
            </a:r>
            <a:r>
              <a:rPr lang="ja-JP" altLang="en-US" dirty="0">
                <a:solidFill>
                  <a:srgbClr val="0000FF"/>
                </a:solidFill>
              </a:rPr>
              <a:t>少人数制</a:t>
            </a:r>
          </a:p>
        </p:txBody>
      </p:sp>
      <p:sp>
        <p:nvSpPr>
          <p:cNvPr id="22" name="テキスト ボックス 21"/>
          <p:cNvSpPr txBox="1"/>
          <p:nvPr/>
        </p:nvSpPr>
        <p:spPr>
          <a:xfrm>
            <a:off x="4228163" y="4668475"/>
            <a:ext cx="2456633" cy="276995"/>
          </a:xfrm>
          <a:prstGeom prst="rect">
            <a:avLst/>
          </a:prstGeom>
          <a:noFill/>
        </p:spPr>
        <p:txBody>
          <a:bodyPr wrap="square" lIns="91434" tIns="45718" rIns="91434" bIns="45718" rtlCol="0">
            <a:spAutoFit/>
          </a:bodyPr>
          <a:lstStyle/>
          <a:p>
            <a:pPr algn="r"/>
            <a:r>
              <a:rPr lang="ja-JP" altLang="en-US" sz="1200" dirty="0">
                <a:latin typeface="HGPｺﾞｼｯｸE" panose="020B0900000000000000" pitchFamily="50" charset="-128"/>
                <a:ea typeface="HGPｺﾞｼｯｸE" panose="020B0900000000000000" pitchFamily="50" charset="-128"/>
              </a:rPr>
              <a:t>開講時間：</a:t>
            </a:r>
            <a:r>
              <a:rPr lang="en-US" altLang="ja-JP" sz="1200" dirty="0">
                <a:latin typeface="HGPｺﾞｼｯｸE" panose="020B0900000000000000" pitchFamily="50" charset="-128"/>
                <a:ea typeface="HGPｺﾞｼｯｸE" panose="020B0900000000000000" pitchFamily="50" charset="-128"/>
              </a:rPr>
              <a:t>10</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00</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17</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00</a:t>
            </a:r>
            <a:endParaRPr lang="ja-JP" altLang="en-US" sz="1200" dirty="0">
              <a:latin typeface="HGPｺﾞｼｯｸE" panose="020B0900000000000000" pitchFamily="50" charset="-128"/>
              <a:ea typeface="HGPｺﾞｼｯｸE" panose="020B0900000000000000" pitchFamily="50" charset="-128"/>
            </a:endParaRPr>
          </a:p>
        </p:txBody>
      </p:sp>
      <p:sp>
        <p:nvSpPr>
          <p:cNvPr id="2" name="フローチャート: 処理 1">
            <a:extLst>
              <a:ext uri="{FF2B5EF4-FFF2-40B4-BE49-F238E27FC236}">
                <a16:creationId xmlns:a16="http://schemas.microsoft.com/office/drawing/2014/main" xmlns="" id="{C46EACA7-6A47-AF1E-F695-926258F22413}"/>
              </a:ext>
            </a:extLst>
          </p:cNvPr>
          <p:cNvSpPr/>
          <p:nvPr/>
        </p:nvSpPr>
        <p:spPr>
          <a:xfrm>
            <a:off x="452728" y="209171"/>
            <a:ext cx="744024" cy="667242"/>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ローチャート: 処理 2">
            <a:extLst>
              <a:ext uri="{FF2B5EF4-FFF2-40B4-BE49-F238E27FC236}">
                <a16:creationId xmlns:a16="http://schemas.microsoft.com/office/drawing/2014/main" xmlns="" id="{58B65DE1-3C7E-FAFB-E086-0801C9543FC6}"/>
              </a:ext>
            </a:extLst>
          </p:cNvPr>
          <p:cNvSpPr/>
          <p:nvPr/>
        </p:nvSpPr>
        <p:spPr>
          <a:xfrm>
            <a:off x="164696" y="56456"/>
            <a:ext cx="744024" cy="667242"/>
          </a:xfrm>
          <a:prstGeom prst="flowChartProcess">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ッター プレースホルダー 7">
            <a:extLst>
              <a:ext uri="{FF2B5EF4-FFF2-40B4-BE49-F238E27FC236}">
                <a16:creationId xmlns:a16="http://schemas.microsoft.com/office/drawing/2014/main" xmlns="" id="{410F6CD2-DC86-48EB-9DA3-D0FB804C16B0}"/>
              </a:ext>
            </a:extLst>
          </p:cNvPr>
          <p:cNvSpPr>
            <a:spLocks noGrp="1"/>
          </p:cNvSpPr>
          <p:nvPr>
            <p:ph type="ftr" sz="quarter" idx="11"/>
          </p:nvPr>
        </p:nvSpPr>
        <p:spPr>
          <a:xfrm>
            <a:off x="2343150" y="9720000"/>
            <a:ext cx="2171700" cy="141064"/>
          </a:xfrm>
        </p:spPr>
        <p:txBody>
          <a:bodyPr tIns="0" bIns="0">
            <a:spAutoFit/>
          </a:bodyPr>
          <a:lstStyle/>
          <a:p>
            <a:pPr>
              <a:lnSpc>
                <a:spcPts val="1100"/>
              </a:lnSpc>
            </a:pP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4</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66906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楕円 17">
            <a:extLst>
              <a:ext uri="{FF2B5EF4-FFF2-40B4-BE49-F238E27FC236}">
                <a16:creationId xmlns:a16="http://schemas.microsoft.com/office/drawing/2014/main" xmlns="" id="{26F5EC72-7950-4764-B564-5AA2F2C06EAB}"/>
              </a:ext>
            </a:extLst>
          </p:cNvPr>
          <p:cNvSpPr/>
          <p:nvPr/>
        </p:nvSpPr>
        <p:spPr>
          <a:xfrm>
            <a:off x="308946" y="6663151"/>
            <a:ext cx="2075078" cy="1806297"/>
          </a:xfrm>
          <a:prstGeom prst="ellipse">
            <a:avLst/>
          </a:prstGeom>
          <a:solidFill>
            <a:srgbClr val="FFCC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8" name="表 27">
            <a:extLst>
              <a:ext uri="{FF2B5EF4-FFF2-40B4-BE49-F238E27FC236}">
                <a16:creationId xmlns:a16="http://schemas.microsoft.com/office/drawing/2014/main" xmlns="" id="{2C1E22BC-7ADD-4D5B-BA29-6904D17D7122}"/>
              </a:ext>
            </a:extLst>
          </p:cNvPr>
          <p:cNvGraphicFramePr>
            <a:graphicFrameLocks noGrp="1"/>
          </p:cNvGraphicFramePr>
          <p:nvPr>
            <p:extLst>
              <p:ext uri="{D42A27DB-BD31-4B8C-83A1-F6EECF244321}">
                <p14:modId xmlns:p14="http://schemas.microsoft.com/office/powerpoint/2010/main" val="2452961107"/>
              </p:ext>
            </p:extLst>
          </p:nvPr>
        </p:nvGraphicFramePr>
        <p:xfrm>
          <a:off x="316534" y="5497228"/>
          <a:ext cx="6280818" cy="4136292"/>
        </p:xfrm>
        <a:graphic>
          <a:graphicData uri="http://schemas.openxmlformats.org/drawingml/2006/table">
            <a:tbl>
              <a:tblPr firstRow="1" bandRow="1">
                <a:tableStyleId>{21E4AEA4-8DFA-4A89-87EB-49C32662AFE0}</a:tableStyleId>
              </a:tblPr>
              <a:tblGrid>
                <a:gridCol w="2388850">
                  <a:extLst>
                    <a:ext uri="{9D8B030D-6E8A-4147-A177-3AD203B41FA5}">
                      <a16:colId xmlns:a16="http://schemas.microsoft.com/office/drawing/2014/main" xmlns="" val="20000"/>
                    </a:ext>
                  </a:extLst>
                </a:gridCol>
                <a:gridCol w="1116000">
                  <a:extLst>
                    <a:ext uri="{9D8B030D-6E8A-4147-A177-3AD203B41FA5}">
                      <a16:colId xmlns:a16="http://schemas.microsoft.com/office/drawing/2014/main" xmlns="" val="20001"/>
                    </a:ext>
                  </a:extLst>
                </a:gridCol>
                <a:gridCol w="2775968">
                  <a:extLst>
                    <a:ext uri="{9D8B030D-6E8A-4147-A177-3AD203B41FA5}">
                      <a16:colId xmlns:a16="http://schemas.microsoft.com/office/drawing/2014/main" xmlns="" val="20003"/>
                    </a:ext>
                  </a:extLst>
                </a:gridCol>
              </a:tblGrid>
              <a:tr h="280348">
                <a:tc>
                  <a:txBody>
                    <a:bodyPr/>
                    <a:lstStyle/>
                    <a:p>
                      <a:pPr algn="ctr"/>
                      <a:r>
                        <a:rPr kumimoji="1" lang="ja-JP" altLang="en-US" sz="1400" dirty="0">
                          <a:solidFill>
                            <a:schemeClr val="tx1"/>
                          </a:solidFill>
                        </a:rPr>
                        <a:t>テーマ</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1" dirty="0">
                          <a:solidFill>
                            <a:schemeClr val="tx1"/>
                          </a:solidFill>
                          <a:latin typeface="+mn-ea"/>
                          <a:ea typeface="+mn-ea"/>
                        </a:rPr>
                        <a:t>日程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tx1"/>
                          </a:solidFill>
                        </a:rPr>
                        <a:t>内　　　容</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21659">
                <a:tc rowSpan="6">
                  <a:txBody>
                    <a:bodyPr/>
                    <a:lstStyle/>
                    <a:p>
                      <a:pPr algn="l">
                        <a:lnSpc>
                          <a:spcPct val="130000"/>
                        </a:lnSpc>
                      </a:pP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テーマ</a:t>
                      </a:r>
                      <a:r>
                        <a:rPr kumimoji="1" lang="en-US" altLang="ja-JP" sz="1400" dirty="0">
                          <a:latin typeface="HGPｺﾞｼｯｸE" panose="020B0900000000000000" pitchFamily="50" charset="-128"/>
                          <a:ea typeface="HGPｺﾞｼｯｸE" panose="020B0900000000000000" pitchFamily="50" charset="-128"/>
                        </a:rPr>
                        <a:t>1】</a:t>
                      </a:r>
                      <a:endParaRPr kumimoji="1" lang="ja-JP" altLang="en-US" sz="1400" dirty="0">
                        <a:latin typeface="HGPｺﾞｼｯｸE" panose="020B0900000000000000" pitchFamily="50" charset="-128"/>
                        <a:ea typeface="HGPｺﾞｼｯｸE" panose="020B0900000000000000" pitchFamily="50" charset="-128"/>
                      </a:endParaRPr>
                    </a:p>
                    <a:p>
                      <a:pPr marL="72000" algn="l">
                        <a:lnSpc>
                          <a:spcPct val="130000"/>
                        </a:lnSpc>
                      </a:pPr>
                      <a:r>
                        <a:rPr kumimoji="1" lang="ja-JP" altLang="en-US" sz="1400" dirty="0">
                          <a:latin typeface="HGPｺﾞｼｯｸE" panose="020B0900000000000000" pitchFamily="50" charset="-128"/>
                          <a:ea typeface="HGPｺﾞｼｯｸE" panose="020B0900000000000000" pitchFamily="50" charset="-128"/>
                        </a:rPr>
                        <a:t>財務計数</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基礎編</a:t>
                      </a:r>
                      <a:r>
                        <a:rPr kumimoji="1" lang="en-US" altLang="ja-JP" sz="1400" dirty="0">
                          <a:latin typeface="HGPｺﾞｼｯｸE" panose="020B0900000000000000" pitchFamily="50" charset="-128"/>
                          <a:ea typeface="HGPｺﾞｼｯｸE" panose="020B0900000000000000" pitchFamily="50" charset="-128"/>
                        </a:rPr>
                        <a:t>)</a:t>
                      </a:r>
                      <a:endParaRPr kumimoji="1" lang="ja-JP" altLang="en-US" sz="1400" dirty="0">
                        <a:latin typeface="HGPｺﾞｼｯｸE" panose="020B0900000000000000" pitchFamily="50" charset="-128"/>
                        <a:ea typeface="HGPｺﾞｼｯｸE" panose="020B0900000000000000" pitchFamily="50" charset="-128"/>
                      </a:endParaRPr>
                    </a:p>
                    <a:p>
                      <a:pPr marL="72000" algn="l">
                        <a:lnSpc>
                          <a:spcPct val="130000"/>
                        </a:lnSpc>
                      </a:pPr>
                      <a:r>
                        <a:rPr kumimoji="1" lang="ja-JP" altLang="en-US" sz="1200" dirty="0">
                          <a:latin typeface="HGPｺﾞｼｯｸE" panose="020B0900000000000000" pitchFamily="50" charset="-128"/>
                          <a:ea typeface="HGPｺﾞｼｯｸE" panose="020B0900000000000000" pitchFamily="50" charset="-128"/>
                        </a:rPr>
                        <a:t>～自社の実態</a:t>
                      </a:r>
                    </a:p>
                    <a:p>
                      <a:pPr marL="72000" algn="l">
                        <a:lnSpc>
                          <a:spcPct val="130000"/>
                        </a:lnSpc>
                      </a:pPr>
                      <a:r>
                        <a:rPr kumimoji="1" lang="ja-JP" altLang="en-US" sz="1200" dirty="0">
                          <a:latin typeface="HGPｺﾞｼｯｸE" panose="020B0900000000000000" pitchFamily="50" charset="-128"/>
                          <a:ea typeface="HGPｺﾞｼｯｸE" panose="020B0900000000000000" pitchFamily="50" charset="-128"/>
                        </a:rPr>
                        <a:t>～経営財務分析</a:t>
                      </a:r>
                    </a:p>
                    <a:p>
                      <a:pPr marL="72000" marR="0" lvl="0" indent="0" algn="l" defTabSz="914232" rtl="0" eaLnBrk="1" fontAlgn="auto" latinLnBrk="0" hangingPunct="1">
                        <a:lnSpc>
                          <a:spcPct val="130000"/>
                        </a:lnSpc>
                        <a:spcBef>
                          <a:spcPts val="0"/>
                        </a:spcBef>
                        <a:spcAft>
                          <a:spcPts val="0"/>
                        </a:spcAft>
                        <a:buClrTx/>
                        <a:buSzTx/>
                        <a:buFontTx/>
                        <a:buNone/>
                        <a:tabLst/>
                        <a:defRPr/>
                      </a:pPr>
                      <a:r>
                        <a:rPr kumimoji="1" lang="ja-JP" altLang="en-US" sz="1200" dirty="0">
                          <a:latin typeface="HGPｺﾞｼｯｸE" panose="020B0900000000000000" pitchFamily="50" charset="-128"/>
                          <a:ea typeface="HGPｺﾞｼｯｸE" panose="020B0900000000000000" pitchFamily="50" charset="-128"/>
                        </a:rPr>
                        <a:t>～決算書を読み取る</a:t>
                      </a:r>
                      <a:endParaRPr kumimoji="1" lang="en-US" altLang="ja-JP" sz="1200" dirty="0">
                        <a:latin typeface="HGPｺﾞｼｯｸE" panose="020B0900000000000000" pitchFamily="50" charset="-128"/>
                        <a:ea typeface="HGPｺﾞｼｯｸE" panose="020B0900000000000000" pitchFamily="50" charset="-128"/>
                      </a:endParaRPr>
                    </a:p>
                  </a:txBody>
                  <a:tcPr marL="216000" marR="97955" marT="25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6/15(</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木</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l">
                        <a:lnSpc>
                          <a:spcPct val="125000"/>
                        </a:lnSpc>
                        <a:spcBef>
                          <a:spcPts val="200"/>
                        </a:spcBef>
                      </a:pPr>
                      <a:r>
                        <a:rPr kumimoji="1" lang="ja-JP" altLang="en-US" sz="1100" dirty="0"/>
                        <a:t>■　財務は結果、創る財務</a:t>
                      </a:r>
                      <a:br>
                        <a:rPr kumimoji="1" lang="ja-JP" altLang="en-US" sz="1100" dirty="0"/>
                      </a:br>
                      <a:r>
                        <a:rPr kumimoji="1" lang="ja-JP" altLang="en-US" sz="1100" dirty="0"/>
                        <a:t>■　金融機関の見方・捉え方</a:t>
                      </a:r>
                    </a:p>
                    <a:p>
                      <a:pPr algn="l">
                        <a:lnSpc>
                          <a:spcPct val="125000"/>
                        </a:lnSpc>
                        <a:spcBef>
                          <a:spcPts val="200"/>
                        </a:spcBef>
                      </a:pPr>
                      <a:r>
                        <a:rPr kumimoji="1" lang="ja-JP" altLang="en-US" sz="1100" dirty="0"/>
                        <a:t>■　決算書から読み取る力とポイント</a:t>
                      </a:r>
                    </a:p>
                    <a:p>
                      <a:pPr algn="l">
                        <a:lnSpc>
                          <a:spcPct val="125000"/>
                        </a:lnSpc>
                        <a:spcBef>
                          <a:spcPts val="200"/>
                        </a:spcBef>
                      </a:pPr>
                      <a:r>
                        <a:rPr kumimoji="1" lang="ja-JP" altLang="en-US" sz="1100" dirty="0"/>
                        <a:t>■　三表の関係性と自社構造</a:t>
                      </a:r>
                    </a:p>
                    <a:p>
                      <a:pPr algn="l">
                        <a:lnSpc>
                          <a:spcPct val="125000"/>
                        </a:lnSpc>
                        <a:spcBef>
                          <a:spcPts val="200"/>
                        </a:spcBef>
                      </a:pPr>
                      <a:r>
                        <a:rPr kumimoji="1" lang="ja-JP" altLang="en-US" sz="1100" dirty="0"/>
                        <a:t>■　財務分析による課題と解決</a:t>
                      </a:r>
                    </a:p>
                    <a:p>
                      <a:pPr algn="l">
                        <a:lnSpc>
                          <a:spcPct val="125000"/>
                        </a:lnSpc>
                        <a:spcBef>
                          <a:spcPts val="200"/>
                        </a:spcBef>
                      </a:pPr>
                      <a:r>
                        <a:rPr kumimoji="1" lang="ja-JP" altLang="en-US" sz="1100" dirty="0"/>
                        <a:t>■　予算策定手法と予実管理</a:t>
                      </a:r>
                    </a:p>
                    <a:p>
                      <a:pPr algn="l">
                        <a:lnSpc>
                          <a:spcPct val="125000"/>
                        </a:lnSpc>
                        <a:spcBef>
                          <a:spcPts val="200"/>
                        </a:spcBef>
                      </a:pPr>
                      <a:r>
                        <a:rPr kumimoji="1" lang="ja-JP" altLang="en-US" sz="1100" dirty="0"/>
                        <a:t>■　経営管理と会議体</a:t>
                      </a:r>
                    </a:p>
                  </a:txBody>
                  <a:tcPr marL="144000" marR="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21659">
                <a:tc vMerge="1">
                  <a:txBody>
                    <a:bodyPr/>
                    <a:lstStyle/>
                    <a:p>
                      <a:pPr algn="l">
                        <a:lnSpc>
                          <a:spcPct val="150000"/>
                        </a:lnSpc>
                      </a:pPr>
                      <a:endParaRPr kumimoji="1" lang="en-US" altLang="ja-JP" sz="1300" dirty="0">
                        <a:latin typeface="HGPｺﾞｼｯｸE" panose="020B0900000000000000" pitchFamily="50" charset="-128"/>
                        <a:ea typeface="HGPｺﾞｼｯｸE" panose="020B0900000000000000" pitchFamily="50" charset="-128"/>
                      </a:endParaRPr>
                    </a:p>
                  </a:txBody>
                  <a:tcPr marL="72000" marR="979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7/6(</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木</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dirty="0"/>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321659">
                <a:tc vMerge="1">
                  <a:txBody>
                    <a:bodyPr/>
                    <a:lstStyle/>
                    <a:p>
                      <a:endParaRPr kumimoji="1" lang="ja-JP" altLang="en-US"/>
                    </a:p>
                  </a:txBody>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8/8(</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火</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1527578446"/>
                  </a:ext>
                </a:extLst>
              </a:tr>
              <a:tr h="321659">
                <a:tc vMerge="1">
                  <a:txBody>
                    <a:bodyPr/>
                    <a:lstStyle/>
                    <a:p>
                      <a:endParaRPr kumimoji="1" lang="ja-JP" altLang="en-US"/>
                    </a:p>
                  </a:txBody>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9/19(</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火</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3921459268"/>
                  </a:ext>
                </a:extLst>
              </a:tr>
              <a:tr h="321659">
                <a:tc vMerge="1">
                  <a:txBody>
                    <a:bodyPr/>
                    <a:lstStyle/>
                    <a:p>
                      <a:pPr algn="l">
                        <a:lnSpc>
                          <a:spcPct val="150000"/>
                        </a:lnSpc>
                      </a:pPr>
                      <a:endParaRPr kumimoji="1" lang="en-US" altLang="ja-JP" sz="1300" dirty="0">
                        <a:latin typeface="HGPｺﾞｼｯｸE" panose="020B0900000000000000" pitchFamily="50" charset="-128"/>
                        <a:ea typeface="HGPｺﾞｼｯｸE" panose="020B0900000000000000" pitchFamily="50" charset="-128"/>
                      </a:endParaRPr>
                    </a:p>
                  </a:txBody>
                  <a:tcPr marL="72000" marR="979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10/19(</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木</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dirty="0"/>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21659">
                <a:tc vMerge="1">
                  <a:txBody>
                    <a:bodyPr/>
                    <a:lstStyle/>
                    <a:p>
                      <a:endParaRPr kumimoji="1" lang="ja-JP" altLang="en-US"/>
                    </a:p>
                  </a:txBody>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11/22(</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水</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10006"/>
                  </a:ext>
                </a:extLst>
              </a:tr>
              <a:tr h="320398">
                <a:tc rowSpan="6">
                  <a:txBody>
                    <a:bodyPr/>
                    <a:lstStyle/>
                    <a:p>
                      <a:pPr algn="l">
                        <a:lnSpc>
                          <a:spcPct val="130000"/>
                        </a:lnSpc>
                      </a:pP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テーマ</a:t>
                      </a:r>
                      <a:r>
                        <a:rPr kumimoji="1" lang="en-US" altLang="ja-JP" sz="1400" dirty="0">
                          <a:latin typeface="HGPｺﾞｼｯｸE" panose="020B0900000000000000" pitchFamily="50" charset="-128"/>
                          <a:ea typeface="HGPｺﾞｼｯｸE" panose="020B0900000000000000" pitchFamily="50" charset="-128"/>
                        </a:rPr>
                        <a:t>2】</a:t>
                      </a:r>
                      <a:endParaRPr kumimoji="1" lang="ja-JP" altLang="en-US" sz="1400" dirty="0">
                        <a:latin typeface="HGPｺﾞｼｯｸE" panose="020B0900000000000000" pitchFamily="50" charset="-128"/>
                        <a:ea typeface="HGPｺﾞｼｯｸE" panose="020B0900000000000000" pitchFamily="50" charset="-128"/>
                      </a:endParaRPr>
                    </a:p>
                    <a:p>
                      <a:pPr marL="72000" algn="l">
                        <a:lnSpc>
                          <a:spcPct val="130000"/>
                        </a:lnSpc>
                      </a:pPr>
                      <a:r>
                        <a:rPr kumimoji="1" lang="ja-JP" altLang="en-US" sz="1400" dirty="0">
                          <a:latin typeface="HGPｺﾞｼｯｸE" panose="020B0900000000000000" pitchFamily="50" charset="-128"/>
                          <a:ea typeface="HGPｺﾞｼｯｸE" panose="020B0900000000000000" pitchFamily="50" charset="-128"/>
                        </a:rPr>
                        <a:t>財務計数（応用編）</a:t>
                      </a:r>
                    </a:p>
                    <a:p>
                      <a:pPr marL="72000" marR="0" lvl="0" indent="0" algn="l" defTabSz="914232" rtl="0" eaLnBrk="1" fontAlgn="auto" latinLnBrk="0" hangingPunct="1">
                        <a:lnSpc>
                          <a:spcPct val="130000"/>
                        </a:lnSpc>
                        <a:spcBef>
                          <a:spcPts val="0"/>
                        </a:spcBef>
                        <a:spcAft>
                          <a:spcPts val="0"/>
                        </a:spcAft>
                        <a:buClrTx/>
                        <a:buSzTx/>
                        <a:buFontTx/>
                        <a:buNone/>
                        <a:tabLst/>
                        <a:defRPr/>
                      </a:pPr>
                      <a:r>
                        <a:rPr kumimoji="1" lang="ja-JP" altLang="en-US" sz="1200" dirty="0">
                          <a:latin typeface="HGPｺﾞｼｯｸE" panose="020B0900000000000000" pitchFamily="50" charset="-128"/>
                          <a:ea typeface="HGPｺﾞｼｯｸE" panose="020B0900000000000000" pitchFamily="50" charset="-128"/>
                        </a:rPr>
                        <a:t>～業界構造を知る</a:t>
                      </a:r>
                      <a:endParaRPr kumimoji="1" lang="en-US" altLang="ja-JP" sz="1200" dirty="0">
                        <a:latin typeface="HGPｺﾞｼｯｸE" panose="020B0900000000000000" pitchFamily="50" charset="-128"/>
                        <a:ea typeface="HGPｺﾞｼｯｸE" panose="020B0900000000000000" pitchFamily="50" charset="-128"/>
                      </a:endParaRPr>
                    </a:p>
                    <a:p>
                      <a:pPr marL="72000" marR="0" lvl="0" indent="0" algn="l" defTabSz="914232" rtl="0" eaLnBrk="1" fontAlgn="auto" latinLnBrk="0" hangingPunct="1">
                        <a:lnSpc>
                          <a:spcPct val="130000"/>
                        </a:lnSpc>
                        <a:spcBef>
                          <a:spcPts val="0"/>
                        </a:spcBef>
                        <a:spcAft>
                          <a:spcPts val="0"/>
                        </a:spcAft>
                        <a:buClrTx/>
                        <a:buSzTx/>
                        <a:buFontTx/>
                        <a:buNone/>
                        <a:tabLst/>
                        <a:defRPr/>
                      </a:pPr>
                      <a:r>
                        <a:rPr kumimoji="1" lang="ja-JP" altLang="en-US" sz="1200" dirty="0">
                          <a:latin typeface="HGPｺﾞｼｯｸE" panose="020B0900000000000000" pitchFamily="50" charset="-128"/>
                          <a:ea typeface="HGPｺﾞｼｯｸE" panose="020B0900000000000000" pitchFamily="50" charset="-128"/>
                        </a:rPr>
                        <a:t>～自社分析とコントロール</a:t>
                      </a:r>
                    </a:p>
                    <a:p>
                      <a:pPr marL="72000" marR="0" lvl="0" indent="0" algn="l" defTabSz="914232" rtl="0" eaLnBrk="1" fontAlgn="auto" latinLnBrk="0" hangingPunct="1">
                        <a:lnSpc>
                          <a:spcPct val="130000"/>
                        </a:lnSpc>
                        <a:spcBef>
                          <a:spcPts val="0"/>
                        </a:spcBef>
                        <a:spcAft>
                          <a:spcPts val="0"/>
                        </a:spcAft>
                        <a:buClrTx/>
                        <a:buSzTx/>
                        <a:buFontTx/>
                        <a:buNone/>
                        <a:tabLst/>
                        <a:defRPr/>
                      </a:pPr>
                      <a:r>
                        <a:rPr kumimoji="1" lang="ja-JP" altLang="en-US" sz="1200" dirty="0">
                          <a:latin typeface="HGPｺﾞｼｯｸE" panose="020B0900000000000000" pitchFamily="50" charset="-128"/>
                          <a:ea typeface="HGPｺﾞｼｯｸE" panose="020B0900000000000000" pitchFamily="50" charset="-128"/>
                        </a:rPr>
                        <a:t>～計数による経営判断</a:t>
                      </a:r>
                      <a:endParaRPr kumimoji="1" lang="en-US" altLang="ja-JP" sz="1200" dirty="0">
                        <a:latin typeface="HGPｺﾞｼｯｸE" panose="020B0900000000000000" pitchFamily="50" charset="-128"/>
                        <a:ea typeface="HGPｺﾞｼｯｸE" panose="020B0900000000000000" pitchFamily="50" charset="-128"/>
                      </a:endParaRPr>
                    </a:p>
                  </a:txBody>
                  <a:tcPr marL="216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12/13(</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水</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l">
                        <a:lnSpc>
                          <a:spcPct val="150000"/>
                        </a:lnSpc>
                      </a:pPr>
                      <a:r>
                        <a:rPr kumimoji="1" lang="ja-JP" altLang="en-US" sz="1100" dirty="0"/>
                        <a:t>■　構造的な見方捉え方（他社例）</a:t>
                      </a:r>
                      <a:endParaRPr kumimoji="1" lang="en-US" altLang="ja-JP" sz="1100" dirty="0"/>
                    </a:p>
                    <a:p>
                      <a:pPr algn="l">
                        <a:lnSpc>
                          <a:spcPct val="150000"/>
                        </a:lnSpc>
                      </a:pPr>
                      <a:r>
                        <a:rPr kumimoji="1" lang="ja-JP" altLang="en-US" sz="1100" dirty="0"/>
                        <a:t>■　自社の決算書コントロール</a:t>
                      </a:r>
                    </a:p>
                    <a:p>
                      <a:pPr algn="l">
                        <a:lnSpc>
                          <a:spcPct val="150000"/>
                        </a:lnSpc>
                      </a:pPr>
                      <a:r>
                        <a:rPr kumimoji="1" lang="ja-JP" altLang="en-US" sz="1100" dirty="0"/>
                        <a:t>■　業界構造の分析</a:t>
                      </a:r>
                    </a:p>
                    <a:p>
                      <a:pPr algn="l">
                        <a:lnSpc>
                          <a:spcPct val="150000"/>
                        </a:lnSpc>
                      </a:pPr>
                      <a:r>
                        <a:rPr kumimoji="1" lang="ja-JP" altLang="en-US" sz="1100" dirty="0"/>
                        <a:t>■　金融機関との対応方法・資金調達</a:t>
                      </a:r>
                      <a:br>
                        <a:rPr kumimoji="1" lang="ja-JP" altLang="en-US" sz="1100" dirty="0"/>
                      </a:br>
                      <a:r>
                        <a:rPr kumimoji="1" lang="ja-JP" altLang="en-US" sz="1100" dirty="0"/>
                        <a:t>■　自社での財務計数コントロール</a:t>
                      </a:r>
                    </a:p>
                    <a:p>
                      <a:pPr algn="l">
                        <a:lnSpc>
                          <a:spcPct val="150000"/>
                        </a:lnSpc>
                      </a:pPr>
                      <a:r>
                        <a:rPr kumimoji="1" lang="ja-JP" altLang="en-US" sz="1100" dirty="0"/>
                        <a:t>■　自社独自経営比率策定</a:t>
                      </a:r>
                      <a:endParaRPr kumimoji="1" lang="en-US" altLang="ja-JP" sz="1100" dirty="0"/>
                    </a:p>
                  </a:txBody>
                  <a:tcPr marL="144000" marR="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0"/>
                  </a:ext>
                </a:extLst>
              </a:tr>
              <a:tr h="320398">
                <a:tc vMerge="1">
                  <a:txBody>
                    <a:bodyPr/>
                    <a:lstStyle/>
                    <a:p>
                      <a:pPr algn="l">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2024/1/18(</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木</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lnSpc>
                          <a:spcPct val="130000"/>
                        </a:lnSpc>
                      </a:pPr>
                      <a:endParaRPr kumimoji="1" lang="en-US" altLang="ja-JP" sz="1200" dirty="0"/>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10693093"/>
                  </a:ext>
                </a:extLst>
              </a:tr>
              <a:tr h="320398">
                <a:tc vMerge="1">
                  <a:txBody>
                    <a:bodyPr/>
                    <a:lstStyle/>
                    <a:p>
                      <a:pPr algn="l">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8000" marR="0" lvl="0" indent="0" algn="l"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2/15(</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木</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lnSpc>
                          <a:spcPct val="130000"/>
                        </a:lnSpc>
                      </a:pPr>
                      <a:endParaRPr kumimoji="1" lang="en-US" altLang="ja-JP" sz="1200" dirty="0"/>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923539092"/>
                  </a:ext>
                </a:extLst>
              </a:tr>
              <a:tr h="320398">
                <a:tc vMerge="1">
                  <a:txBody>
                    <a:bodyPr/>
                    <a:lstStyle/>
                    <a:p>
                      <a:pPr algn="l">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8000" marR="0" lvl="0" indent="0" algn="l"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3/14(</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木</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lnSpc>
                          <a:spcPct val="130000"/>
                        </a:lnSpc>
                      </a:pPr>
                      <a:endParaRPr kumimoji="1" lang="en-US" altLang="ja-JP" sz="1200" dirty="0"/>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48329669"/>
                  </a:ext>
                </a:extLst>
              </a:tr>
              <a:tr h="320398">
                <a:tc vMerge="1">
                  <a:txBody>
                    <a:bodyPr/>
                    <a:lstStyle/>
                    <a:p>
                      <a:pPr algn="l">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8000" marR="0" lvl="0" indent="0" algn="l"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4/18(</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木</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lnSpc>
                          <a:spcPct val="130000"/>
                        </a:lnSpc>
                      </a:pPr>
                      <a:endParaRPr kumimoji="1" lang="en-US" altLang="ja-JP" sz="1200" dirty="0"/>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01140368"/>
                  </a:ext>
                </a:extLst>
              </a:tr>
              <a:tr h="324000">
                <a:tc vMerge="1">
                  <a:txBody>
                    <a:bodyPr/>
                    <a:lstStyle/>
                    <a:p>
                      <a:pPr algn="l">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8000" marR="0" lvl="0" indent="0" algn="l" defTabSz="914232"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5/16(</a:t>
                      </a: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木</a:t>
                      </a:r>
                      <a:r>
                        <a:rPr kumimoji="1" lang="en-US" altLang="ja-JP"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lnSpc>
                          <a:spcPct val="130000"/>
                        </a:lnSpc>
                      </a:pPr>
                      <a:endParaRPr kumimoji="1" lang="en-US" altLang="ja-JP" sz="1200" dirty="0"/>
                    </a:p>
                  </a:txBody>
                  <a:tcPr marL="65303"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98445310"/>
                  </a:ext>
                </a:extLst>
              </a:tr>
            </a:tbl>
          </a:graphicData>
        </a:graphic>
      </p:graphicFrame>
      <p:sp>
        <p:nvSpPr>
          <p:cNvPr id="21" name="Text Box 10"/>
          <p:cNvSpPr txBox="1">
            <a:spLocks noChangeArrowheads="1"/>
          </p:cNvSpPr>
          <p:nvPr/>
        </p:nvSpPr>
        <p:spPr bwMode="auto">
          <a:xfrm>
            <a:off x="357808" y="838947"/>
            <a:ext cx="6167535" cy="876856"/>
          </a:xfrm>
          <a:prstGeom prst="rect">
            <a:avLst/>
          </a:prstGeom>
          <a:pattFill prst="pct40">
            <a:fgClr>
              <a:srgbClr val="FFCCFF"/>
            </a:fgClr>
            <a:bgClr>
              <a:schemeClr val="bg1"/>
            </a:bgClr>
          </a:pattFill>
          <a:ln w="57150">
            <a:noFill/>
            <a:miter lim="800000"/>
            <a:headEnd/>
            <a:tailEnd/>
          </a:ln>
        </p:spPr>
        <p:txBody>
          <a:bodyPr rot="0" vert="horz" wrap="square" lIns="90000" tIns="36000" rIns="91434" bIns="0" anchor="ctr" anchorCtr="0" upright="1">
            <a:noAutofit/>
          </a:bodyPr>
          <a:lstStyle/>
          <a:p>
            <a:pPr algn="ctr"/>
            <a:r>
              <a:rPr lang="en-US" altLang="ja-JP" sz="3000" b="1" kern="100" dirty="0">
                <a:latin typeface="HGPｺﾞｼｯｸE" panose="020B0900000000000000" pitchFamily="50" charset="-128"/>
                <a:ea typeface="HGPｺﾞｼｯｸE" panose="020B0900000000000000" pitchFamily="50" charset="-128"/>
                <a:cs typeface="Times New Roman"/>
              </a:rPr>
              <a:t>3.</a:t>
            </a:r>
            <a:r>
              <a:rPr lang="ja-JP" altLang="en-US" sz="3000" b="1" kern="100" dirty="0">
                <a:latin typeface="HGPｺﾞｼｯｸE" panose="020B0900000000000000" pitchFamily="50" charset="-128"/>
                <a:ea typeface="HGPｺﾞｼｯｸE" panose="020B0900000000000000" pitchFamily="50" charset="-128"/>
                <a:cs typeface="Times New Roman"/>
              </a:rPr>
              <a:t>「経営</a:t>
            </a:r>
            <a:r>
              <a:rPr lang="ja-JP" altLang="en-US" sz="3000" b="1" kern="100" dirty="0">
                <a:solidFill>
                  <a:srgbClr val="FF0000"/>
                </a:solidFill>
                <a:latin typeface="HGPｺﾞｼｯｸE" panose="020B0900000000000000" pitchFamily="50" charset="-128"/>
                <a:ea typeface="HGPｺﾞｼｯｸE" panose="020B0900000000000000" pitchFamily="50" charset="-128"/>
                <a:cs typeface="Times New Roman"/>
              </a:rPr>
              <a:t>財務</a:t>
            </a:r>
            <a:r>
              <a:rPr lang="ja-JP" altLang="en-US" sz="3000" b="1" kern="100" dirty="0">
                <a:latin typeface="HGPｺﾞｼｯｸE" panose="020B0900000000000000" pitchFamily="50" charset="-128"/>
                <a:ea typeface="HGPｺﾞｼｯｸE" panose="020B0900000000000000" pitchFamily="50" charset="-128"/>
                <a:cs typeface="Times New Roman"/>
              </a:rPr>
              <a:t>」コース　全</a:t>
            </a:r>
            <a:r>
              <a:rPr lang="en-US" altLang="ja-JP" sz="3000" b="1" kern="100" dirty="0">
                <a:latin typeface="HGPｺﾞｼｯｸE" panose="020B0900000000000000" pitchFamily="50" charset="-128"/>
                <a:ea typeface="HGPｺﾞｼｯｸE" panose="020B0900000000000000" pitchFamily="50" charset="-128"/>
                <a:cs typeface="Times New Roman"/>
              </a:rPr>
              <a:t>12</a:t>
            </a:r>
            <a:r>
              <a:rPr lang="ja-JP" altLang="en-US" sz="3000" b="1" kern="100" dirty="0">
                <a:latin typeface="HGPｺﾞｼｯｸE" panose="020B0900000000000000" pitchFamily="50" charset="-128"/>
                <a:ea typeface="HGPｺﾞｼｯｸE" panose="020B0900000000000000" pitchFamily="50" charset="-128"/>
                <a:cs typeface="Times New Roman"/>
              </a:rPr>
              <a:t>回</a:t>
            </a:r>
          </a:p>
        </p:txBody>
      </p:sp>
      <p:sp>
        <p:nvSpPr>
          <p:cNvPr id="2" name="テキスト ボックス 1"/>
          <p:cNvSpPr txBox="1"/>
          <p:nvPr/>
        </p:nvSpPr>
        <p:spPr>
          <a:xfrm>
            <a:off x="188640" y="4982986"/>
            <a:ext cx="4852251" cy="469355"/>
          </a:xfrm>
          <a:prstGeom prst="rect">
            <a:avLst/>
          </a:prstGeom>
          <a:noFill/>
        </p:spPr>
        <p:txBody>
          <a:bodyPr wrap="square" lIns="91434" tIns="45718" rIns="91434" bIns="45718" rtlCol="0">
            <a:spAutoFit/>
          </a:bodyPr>
          <a:lstStyle/>
          <a:p>
            <a:r>
              <a:rPr lang="ja-JP" altLang="en-US" sz="1400" dirty="0">
                <a:latin typeface="HGPｺﾞｼｯｸE" panose="020B0900000000000000" pitchFamily="50" charset="-128"/>
                <a:ea typeface="HGPｺﾞｼｯｸE" panose="020B0900000000000000" pitchFamily="50" charset="-128"/>
              </a:rPr>
              <a:t>＜テーマと内容及びスケジュール</a:t>
            </a:r>
            <a:r>
              <a:rPr lang="ja-JP" altLang="en-US" sz="1050" dirty="0">
                <a:latin typeface="HGPｺﾞｼｯｸE" panose="020B0900000000000000" pitchFamily="50" charset="-128"/>
                <a:ea typeface="HGPｺﾞｼｯｸE" panose="020B0900000000000000" pitchFamily="50" charset="-128"/>
              </a:rPr>
              <a:t>＞</a:t>
            </a:r>
            <a:endParaRPr lang="ja-JP" altLang="en-US" sz="800" dirty="0">
              <a:latin typeface="HGPｺﾞｼｯｸE" panose="020B0900000000000000" pitchFamily="50" charset="-128"/>
              <a:ea typeface="HGPｺﾞｼｯｸE" panose="020B0900000000000000" pitchFamily="50" charset="-128"/>
            </a:endParaRPr>
          </a:p>
          <a:p>
            <a:pPr>
              <a:spcBef>
                <a:spcPts val="300"/>
              </a:spcBef>
            </a:pPr>
            <a:r>
              <a:rPr lang="en-US" altLang="ja-JP" sz="800" dirty="0">
                <a:latin typeface="+mn-ea"/>
              </a:rPr>
              <a:t> </a:t>
            </a:r>
            <a:r>
              <a:rPr lang="en-US" altLang="ja-JP" sz="800" dirty="0">
                <a:latin typeface="Yu Gothic UI Semibold" panose="020B0700000000000000" pitchFamily="50" charset="-128"/>
                <a:ea typeface="Yu Gothic UI Semibold" panose="020B0700000000000000" pitchFamily="50" charset="-128"/>
              </a:rPr>
              <a:t>※</a:t>
            </a:r>
            <a:r>
              <a:rPr lang="ja-JP" altLang="en-US" sz="800" dirty="0">
                <a:latin typeface="Yu Gothic UI Semibold" panose="020B0700000000000000" pitchFamily="50" charset="-128"/>
                <a:ea typeface="Yu Gothic UI Semibold" panose="020B0700000000000000" pitchFamily="50" charset="-128"/>
              </a:rPr>
              <a:t>不都合な日程があれば初回開講日に参加者全員同意のもと、日程の変更調整しますのでご相談ください</a:t>
            </a:r>
            <a:endParaRPr lang="ja-JP" altLang="en-US" sz="1050" dirty="0">
              <a:latin typeface="Yu Gothic UI Semibold" panose="020B0700000000000000" pitchFamily="50" charset="-128"/>
              <a:ea typeface="Yu Gothic UI Semibold" panose="020B0700000000000000" pitchFamily="50" charset="-128"/>
            </a:endParaRPr>
          </a:p>
        </p:txBody>
      </p:sp>
      <p:sp>
        <p:nvSpPr>
          <p:cNvPr id="7" name="テキスト ボックス 6"/>
          <p:cNvSpPr txBox="1"/>
          <p:nvPr/>
        </p:nvSpPr>
        <p:spPr>
          <a:xfrm>
            <a:off x="4163048" y="5220000"/>
            <a:ext cx="2456633" cy="276995"/>
          </a:xfrm>
          <a:prstGeom prst="rect">
            <a:avLst/>
          </a:prstGeom>
          <a:noFill/>
        </p:spPr>
        <p:txBody>
          <a:bodyPr wrap="square" lIns="91434" tIns="45718" rIns="91434" bIns="45718" rtlCol="0">
            <a:spAutoFit/>
          </a:bodyPr>
          <a:lstStyle/>
          <a:p>
            <a:pPr algn="r"/>
            <a:r>
              <a:rPr lang="ja-JP" altLang="en-US" sz="1200" dirty="0">
                <a:latin typeface="HGPｺﾞｼｯｸE" panose="020B0900000000000000" pitchFamily="50" charset="-128"/>
                <a:ea typeface="HGPｺﾞｼｯｸE" panose="020B0900000000000000" pitchFamily="50" charset="-128"/>
              </a:rPr>
              <a:t>時間：</a:t>
            </a:r>
            <a:r>
              <a:rPr lang="en-US" altLang="ja-JP" sz="1200" dirty="0">
                <a:latin typeface="HGPｺﾞｼｯｸE" panose="020B0900000000000000" pitchFamily="50" charset="-128"/>
                <a:ea typeface="HGPｺﾞｼｯｸE" panose="020B0900000000000000" pitchFamily="50" charset="-128"/>
              </a:rPr>
              <a:t>10</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00</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17</a:t>
            </a:r>
            <a:r>
              <a:rPr lang="ja-JP" altLang="en-US" sz="1200" dirty="0">
                <a:latin typeface="HGPｺﾞｼｯｸE" panose="020B0900000000000000" pitchFamily="50" charset="-128"/>
                <a:ea typeface="HGPｺﾞｼｯｸE" panose="020B0900000000000000" pitchFamily="50" charset="-128"/>
              </a:rPr>
              <a:t>：</a:t>
            </a:r>
            <a:r>
              <a:rPr lang="en-US" altLang="ja-JP" sz="1200" dirty="0">
                <a:latin typeface="HGPｺﾞｼｯｸE" panose="020B0900000000000000" pitchFamily="50" charset="-128"/>
                <a:ea typeface="HGPｺﾞｼｯｸE" panose="020B0900000000000000" pitchFamily="50" charset="-128"/>
              </a:rPr>
              <a:t>00</a:t>
            </a:r>
            <a:endParaRPr lang="ja-JP" altLang="en-US" sz="1200" dirty="0">
              <a:latin typeface="HGPｺﾞｼｯｸE" panose="020B0900000000000000" pitchFamily="50" charset="-128"/>
              <a:ea typeface="HGPｺﾞｼｯｸE" panose="020B0900000000000000" pitchFamily="50" charset="-128"/>
            </a:endParaRPr>
          </a:p>
        </p:txBody>
      </p:sp>
      <p:sp>
        <p:nvSpPr>
          <p:cNvPr id="4" name="正方形/長方形 3">
            <a:extLst>
              <a:ext uri="{FF2B5EF4-FFF2-40B4-BE49-F238E27FC236}">
                <a16:creationId xmlns:a16="http://schemas.microsoft.com/office/drawing/2014/main" xmlns="" id="{EAE47DC2-388B-492F-80A3-B1912D4FBF8E}"/>
              </a:ext>
            </a:extLst>
          </p:cNvPr>
          <p:cNvSpPr/>
          <p:nvPr/>
        </p:nvSpPr>
        <p:spPr>
          <a:xfrm>
            <a:off x="116632" y="47164"/>
            <a:ext cx="6624735" cy="369332"/>
          </a:xfrm>
          <a:prstGeom prst="rect">
            <a:avLst/>
          </a:prstGeom>
        </p:spPr>
        <p:txBody>
          <a:bodyPr wrap="square">
            <a:spAutoFit/>
          </a:bodyPr>
          <a:lstStyle/>
          <a:p>
            <a:pPr algn="ctr"/>
            <a:r>
              <a:rPr lang="en-US" altLang="ja-JP" kern="100" dirty="0">
                <a:latin typeface="Century"/>
                <a:ea typeface="HG創英角ｺﾞｼｯｸUB"/>
                <a:cs typeface="Times New Roman"/>
              </a:rPr>
              <a:t>TBM/</a:t>
            </a:r>
            <a:r>
              <a:rPr lang="ja-JP" altLang="en-US" kern="100" dirty="0">
                <a:latin typeface="Century"/>
                <a:ea typeface="HG創英角ｺﾞｼｯｸUB"/>
                <a:cs typeface="Times New Roman"/>
              </a:rPr>
              <a:t>頴川</a:t>
            </a:r>
            <a:r>
              <a:rPr lang="ja-JP" altLang="en-US" kern="100" dirty="0">
                <a:solidFill>
                  <a:schemeClr val="tx1">
                    <a:lumMod val="95000"/>
                    <a:lumOff val="5000"/>
                  </a:schemeClr>
                </a:solidFill>
                <a:latin typeface="Century"/>
                <a:ea typeface="HG創英角ｺﾞｼｯｸUB"/>
                <a:cs typeface="Times New Roman"/>
              </a:rPr>
              <a:t>塾  </a:t>
            </a:r>
            <a:r>
              <a:rPr lang="en-US" altLang="ja-JP" kern="100" dirty="0">
                <a:solidFill>
                  <a:schemeClr val="tx1">
                    <a:lumMod val="95000"/>
                    <a:lumOff val="5000"/>
                  </a:schemeClr>
                </a:solidFill>
                <a:latin typeface="Century"/>
                <a:ea typeface="HG創英角ｺﾞｼｯｸUB"/>
                <a:cs typeface="Times New Roman"/>
              </a:rPr>
              <a:t>2023</a:t>
            </a:r>
            <a:r>
              <a:rPr lang="ja-JP" altLang="en-US" kern="100" dirty="0">
                <a:latin typeface="Century"/>
                <a:ea typeface="HG創英角ｺﾞｼｯｸUB"/>
                <a:cs typeface="Times New Roman"/>
              </a:rPr>
              <a:t>年度開催要項　</a:t>
            </a:r>
            <a:endParaRPr lang="ja-JP" altLang="en-US" dirty="0"/>
          </a:p>
        </p:txBody>
      </p:sp>
      <p:sp>
        <p:nvSpPr>
          <p:cNvPr id="26" name="テキスト ボックス 25">
            <a:extLst>
              <a:ext uri="{FF2B5EF4-FFF2-40B4-BE49-F238E27FC236}">
                <a16:creationId xmlns:a16="http://schemas.microsoft.com/office/drawing/2014/main" xmlns="" id="{0E9F4A2A-60E2-44E4-8CA2-8C58EBB64328}"/>
              </a:ext>
            </a:extLst>
          </p:cNvPr>
          <p:cNvSpPr txBox="1"/>
          <p:nvPr/>
        </p:nvSpPr>
        <p:spPr>
          <a:xfrm>
            <a:off x="212402" y="3944888"/>
            <a:ext cx="6489081" cy="1169547"/>
          </a:xfrm>
          <a:prstGeom prst="rect">
            <a:avLst/>
          </a:prstGeom>
          <a:noFill/>
        </p:spPr>
        <p:txBody>
          <a:bodyPr wrap="square" lIns="91434" tIns="45718" rIns="91434" bIns="45718" rtlCol="0">
            <a:spAutoFit/>
          </a:bodyPr>
          <a:lstStyle/>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事業会社での経理、財務、予算統制経験とコンサル歴</a:t>
            </a:r>
            <a:r>
              <a:rPr lang="en-US" altLang="ja-JP" sz="1000" dirty="0">
                <a:latin typeface="メイリオ" panose="020B0604030504040204" pitchFamily="50" charset="-128"/>
                <a:ea typeface="メイリオ" panose="020B0604030504040204" pitchFamily="50" charset="-128"/>
              </a:rPr>
              <a:t>27</a:t>
            </a:r>
            <a:r>
              <a:rPr lang="ja-JP" altLang="en-US" sz="1000" dirty="0">
                <a:latin typeface="メイリオ" panose="020B0604030504040204" pitchFamily="50" charset="-128"/>
                <a:ea typeface="メイリオ" panose="020B0604030504040204" pitchFamily="50" charset="-128"/>
              </a:rPr>
              <a:t>年財務コンサルタントの指導が直接受けられる　</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0066CC"/>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各地から異業種</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年代の違う方が参加するため、</a:t>
            </a:r>
            <a:r>
              <a:rPr lang="ja-JP" altLang="en-US" sz="1000" dirty="0">
                <a:solidFill>
                  <a:srgbClr val="FF0000"/>
                </a:solidFill>
                <a:latin typeface="メイリオ" panose="020B0604030504040204" pitchFamily="50" charset="-128"/>
                <a:ea typeface="メイリオ" panose="020B0604030504040204" pitchFamily="50" charset="-128"/>
              </a:rPr>
              <a:t>視野も広がり、互いの刺激・気付きが図れます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講義➡自考</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整理回答</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➡グループ協議➡発表➡回答解説を繰り返しながら学んでいだきます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0066CC"/>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福岡天神にて納得いくまで直に学べます</a:t>
            </a:r>
          </a:p>
          <a:p>
            <a:pPr marL="36000"/>
            <a:r>
              <a:rPr lang="ja-JP" altLang="en-US" sz="1000" dirty="0">
                <a:solidFill>
                  <a:srgbClr val="0000FF"/>
                </a:solidFill>
                <a:latin typeface="メイリオ" panose="020B0604030504040204" pitchFamily="50" charset="-128"/>
                <a:ea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個々の</a:t>
            </a:r>
            <a:r>
              <a:rPr lang="ja-JP" altLang="en-US" sz="1000" dirty="0">
                <a:latin typeface="メイリオ" panose="020B0604030504040204" pitchFamily="50" charset="-128"/>
                <a:ea typeface="メイリオ" panose="020B0604030504040204" pitchFamily="50" charset="-128"/>
              </a:rPr>
              <a:t>問題に対する解決及び相談対応が可能です</a:t>
            </a:r>
            <a:endParaRPr lang="en-US" altLang="ja-JP" sz="1000" dirty="0">
              <a:latin typeface="メイリオ" panose="020B0604030504040204" pitchFamily="50" charset="-128"/>
              <a:ea typeface="メイリオ" panose="020B0604030504040204" pitchFamily="50" charset="-128"/>
            </a:endParaRPr>
          </a:p>
          <a:p>
            <a:pPr marL="36000"/>
            <a:r>
              <a:rPr lang="ja-JP" altLang="en-US" sz="1000" dirty="0">
                <a:solidFill>
                  <a:srgbClr val="0000FF"/>
                </a:solidFill>
                <a:latin typeface="メイリオ" panose="020B0604030504040204" pitchFamily="50" charset="-128"/>
                <a:ea typeface="メイリオ" panose="020B0604030504040204" pitchFamily="50" charset="-128"/>
              </a:rPr>
              <a:t>■ </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開催終了後、懇親会</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任意参加</a:t>
            </a:r>
            <a:r>
              <a:rPr lang="en-US" altLang="ja-JP" sz="1000" dirty="0">
                <a:solidFill>
                  <a:schemeClr val="tx1">
                    <a:lumMod val="95000"/>
                    <a:lumOff val="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95000"/>
                    <a:lumOff val="5000"/>
                  </a:schemeClr>
                </a:solidFill>
                <a:latin typeface="メイリオ" panose="020B0604030504040204" pitchFamily="50" charset="-128"/>
                <a:ea typeface="メイリオ" panose="020B0604030504040204" pitchFamily="50" charset="-128"/>
              </a:rPr>
              <a:t>を開催します</a:t>
            </a:r>
          </a:p>
          <a:p>
            <a:pPr marL="36000"/>
            <a:endParaRPr lang="ja-JP" altLang="en-US" sz="1000" dirty="0">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xmlns="" id="{C3204C4D-34E2-4018-89B8-E57C5B8DDC11}"/>
              </a:ext>
            </a:extLst>
          </p:cNvPr>
          <p:cNvSpPr/>
          <p:nvPr/>
        </p:nvSpPr>
        <p:spPr>
          <a:xfrm>
            <a:off x="2492756" y="1846495"/>
            <a:ext cx="4032588" cy="1954377"/>
          </a:xfrm>
          <a:prstGeom prst="rect">
            <a:avLst/>
          </a:prstGeom>
          <a:ln>
            <a:solidFill>
              <a:schemeClr val="accent6">
                <a:lumMod val="75000"/>
              </a:schemeClr>
            </a:solidFill>
          </a:ln>
        </p:spPr>
        <p:txBody>
          <a:bodyPr wrap="square" lIns="91434" tIns="45718" rIns="108000" bIns="45718">
            <a:spAutoFit/>
          </a:bodyPr>
          <a:lstStyle/>
          <a:p>
            <a:pPr algn="just"/>
            <a:r>
              <a:rPr lang="ja-JP" altLang="en-US" sz="1100" b="1" spc="30" dirty="0">
                <a:solidFill>
                  <a:srgbClr val="FF0000"/>
                </a:solidFill>
                <a:latin typeface="メイリオ" panose="020B0604030504040204" pitchFamily="50" charset="-128"/>
                <a:ea typeface="メイリオ" panose="020B0604030504040204" pitchFamily="50" charset="-128"/>
              </a:rPr>
              <a:t>簿記や経理の知識は不要</a:t>
            </a:r>
            <a:r>
              <a:rPr lang="ja-JP" altLang="en-US" sz="1100" spc="30" dirty="0">
                <a:solidFill>
                  <a:schemeClr val="tx1">
                    <a:lumMod val="95000"/>
                    <a:lumOff val="5000"/>
                  </a:schemeClr>
                </a:solidFill>
                <a:latin typeface="メイリオ" panose="020B0604030504040204" pitchFamily="50" charset="-128"/>
                <a:ea typeface="メイリオ" panose="020B0604030504040204" pitchFamily="50" charset="-128"/>
              </a:rPr>
              <a:t>、あくまでも経営者経営陣が身に着け</a:t>
            </a:r>
            <a:r>
              <a:rPr lang="ja-JP" altLang="en-US" sz="1100" spc="-20" dirty="0">
                <a:solidFill>
                  <a:schemeClr val="tx1">
                    <a:lumMod val="95000"/>
                    <a:lumOff val="5000"/>
                  </a:schemeClr>
                </a:solidFill>
                <a:latin typeface="メイリオ" panose="020B0604030504040204" pitchFamily="50" charset="-128"/>
                <a:ea typeface="メイリオ" panose="020B0604030504040204" pitchFamily="50" charset="-128"/>
              </a:rPr>
              <a:t>ておくべき</a:t>
            </a:r>
            <a:r>
              <a:rPr lang="ja-JP" altLang="en-US" sz="1100" b="1" spc="-20" dirty="0">
                <a:solidFill>
                  <a:schemeClr val="tx1">
                    <a:lumMod val="95000"/>
                    <a:lumOff val="5000"/>
                  </a:schemeClr>
                </a:solidFill>
                <a:latin typeface="メイリオ" panose="020B0604030504040204" pitchFamily="50" charset="-128"/>
                <a:ea typeface="メイリオ" panose="020B0604030504040204" pitchFamily="50" charset="-128"/>
              </a:rPr>
              <a:t>「財務計数」に強くなる経営財務特化コースです。</a:t>
            </a:r>
            <a:endParaRPr lang="ja-JP" altLang="en-US" sz="1100" spc="-20" dirty="0">
              <a:solidFill>
                <a:schemeClr val="tx1">
                  <a:lumMod val="95000"/>
                  <a:lumOff val="5000"/>
                </a:schemeClr>
              </a:solidFill>
              <a:latin typeface="メイリオ" panose="020B0604030504040204" pitchFamily="50" charset="-128"/>
              <a:ea typeface="メイリオ" panose="020B0604030504040204" pitchFamily="50" charset="-128"/>
            </a:endParaRPr>
          </a:p>
          <a:p>
            <a:pPr algn="just"/>
            <a:r>
              <a:rPr lang="ja-JP" altLang="en-US" sz="1100" spc="-20" dirty="0">
                <a:solidFill>
                  <a:schemeClr val="tx1">
                    <a:lumMod val="95000"/>
                    <a:lumOff val="5000"/>
                  </a:schemeClr>
                </a:solidFill>
                <a:latin typeface="メイリオ" panose="020B0604030504040204" pitchFamily="50" charset="-128"/>
                <a:ea typeface="メイリオ" panose="020B0604030504040204" pitchFamily="50" charset="-128"/>
              </a:rPr>
              <a:t>経営者経営陣に迅速かつ正確な事実に基づいた「</a:t>
            </a:r>
            <a:r>
              <a:rPr lang="ja-JP" altLang="en-US" sz="1100" b="1" spc="-20" dirty="0">
                <a:solidFill>
                  <a:srgbClr val="FF0000"/>
                </a:solidFill>
                <a:latin typeface="メイリオ" panose="020B0604030504040204" pitchFamily="50" charset="-128"/>
                <a:ea typeface="メイリオ" panose="020B0604030504040204" pitchFamily="50" charset="-128"/>
              </a:rPr>
              <a:t>経営判断</a:t>
            </a:r>
            <a:r>
              <a:rPr lang="ja-JP" altLang="en-US" sz="1100" spc="-20" dirty="0">
                <a:solidFill>
                  <a:schemeClr val="tx1">
                    <a:lumMod val="95000"/>
                    <a:lumOff val="5000"/>
                  </a:schemeClr>
                </a:solidFill>
                <a:latin typeface="メイリオ" panose="020B0604030504040204" pitchFamily="50" charset="-128"/>
                <a:ea typeface="メイリオ" panose="020B0604030504040204" pitchFamily="50" charset="-128"/>
              </a:rPr>
              <a:t>」が</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できるように磨き上げます。</a:t>
            </a:r>
          </a:p>
          <a:p>
            <a:pPr algn="just"/>
            <a:endPar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endParaRPr>
          </a:p>
          <a:p>
            <a:pPr algn="just"/>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参加者の個別指導とともに、事例や演習を通して決算のからくり、構造、ＰＬＢＳＣＦ資金繰りまでレクチャーします。</a:t>
            </a:r>
          </a:p>
          <a:p>
            <a:pPr algn="just"/>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更に資金調達や「年度計画」の立て方と実績比較、対策や会議体の運営「予算策定」と「経営管理」一目で見て取れるまで一貫して経営目線の内容です。</a:t>
            </a:r>
            <a:endParaRPr lang="ja-JP" altLang="en-US" sz="1100" spc="-1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xmlns="" id="{CB81B3AC-7F75-488F-BE26-DFE58BDE1184}"/>
              </a:ext>
            </a:extLst>
          </p:cNvPr>
          <p:cNvSpPr txBox="1"/>
          <p:nvPr/>
        </p:nvSpPr>
        <p:spPr>
          <a:xfrm>
            <a:off x="256468" y="509990"/>
            <a:ext cx="6268876" cy="338554"/>
          </a:xfrm>
          <a:prstGeom prst="rect">
            <a:avLst/>
          </a:prstGeom>
          <a:noFill/>
        </p:spPr>
        <p:txBody>
          <a:bodyPr wrap="square">
            <a:spAutoFit/>
          </a:bodyPr>
          <a:lstStyle>
            <a:defPPr>
              <a:defRPr lang="ja-JP"/>
            </a:defPPr>
            <a:lvl1pPr algn="just">
              <a:defRPr sz="1600">
                <a:solidFill>
                  <a:srgbClr val="FF0000"/>
                </a:solidFill>
                <a:latin typeface="メイリオ" panose="020B0604030504040204" pitchFamily="50" charset="-128"/>
                <a:ea typeface="メイリオ" panose="020B0604030504040204" pitchFamily="50" charset="-128"/>
              </a:defRPr>
            </a:lvl1pPr>
          </a:lstStyle>
          <a:p>
            <a:pPr algn="ctr"/>
            <a:r>
              <a:rPr lang="ja-JP" altLang="en-US" dirty="0">
                <a:solidFill>
                  <a:srgbClr val="0000FF"/>
                </a:solidFill>
              </a:rPr>
              <a:t>財務計数を徹底理解し経営判断</a:t>
            </a:r>
            <a:r>
              <a:rPr lang="en-US" altLang="ja-JP" dirty="0">
                <a:solidFill>
                  <a:srgbClr val="0000FF"/>
                </a:solidFill>
              </a:rPr>
              <a:t>/</a:t>
            </a:r>
            <a:r>
              <a:rPr lang="ja-JP" altLang="en-US" dirty="0">
                <a:solidFill>
                  <a:srgbClr val="0000FF"/>
                </a:solidFill>
              </a:rPr>
              <a:t>少人数制</a:t>
            </a:r>
          </a:p>
        </p:txBody>
      </p:sp>
      <p:sp>
        <p:nvSpPr>
          <p:cNvPr id="3" name="フローチャート: 処理 2">
            <a:extLst>
              <a:ext uri="{FF2B5EF4-FFF2-40B4-BE49-F238E27FC236}">
                <a16:creationId xmlns:a16="http://schemas.microsoft.com/office/drawing/2014/main" xmlns="" id="{374F7157-6714-CC77-3C05-4034D44F47D0}"/>
              </a:ext>
            </a:extLst>
          </p:cNvPr>
          <p:cNvSpPr/>
          <p:nvPr/>
        </p:nvSpPr>
        <p:spPr>
          <a:xfrm>
            <a:off x="452728" y="253310"/>
            <a:ext cx="744024" cy="667242"/>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処理 4">
            <a:extLst>
              <a:ext uri="{FF2B5EF4-FFF2-40B4-BE49-F238E27FC236}">
                <a16:creationId xmlns:a16="http://schemas.microsoft.com/office/drawing/2014/main" xmlns="" id="{35F49998-9707-46D6-73F8-72972964231C}"/>
              </a:ext>
            </a:extLst>
          </p:cNvPr>
          <p:cNvSpPr/>
          <p:nvPr/>
        </p:nvSpPr>
        <p:spPr>
          <a:xfrm>
            <a:off x="164696" y="100595"/>
            <a:ext cx="744024" cy="667242"/>
          </a:xfrm>
          <a:prstGeom prst="flowChartProcess">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xmlns="" id="{35A4FC99-80D7-37DD-D4DB-DE11DA6B023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356418" y="1856656"/>
            <a:ext cx="1992462" cy="1992462"/>
          </a:xfrm>
          <a:prstGeom prst="rect">
            <a:avLst/>
          </a:prstGeom>
        </p:spPr>
      </p:pic>
      <p:sp>
        <p:nvSpPr>
          <p:cNvPr id="16" name="フッター プレースホルダー 7">
            <a:extLst>
              <a:ext uri="{FF2B5EF4-FFF2-40B4-BE49-F238E27FC236}">
                <a16:creationId xmlns:a16="http://schemas.microsoft.com/office/drawing/2014/main" xmlns="" id="{410F6CD2-DC86-48EB-9DA3-D0FB804C16B0}"/>
              </a:ext>
            </a:extLst>
          </p:cNvPr>
          <p:cNvSpPr>
            <a:spLocks noGrp="1"/>
          </p:cNvSpPr>
          <p:nvPr>
            <p:ph type="ftr" sz="quarter" idx="11"/>
          </p:nvPr>
        </p:nvSpPr>
        <p:spPr>
          <a:xfrm>
            <a:off x="2343150" y="9720000"/>
            <a:ext cx="2171700" cy="141064"/>
          </a:xfrm>
        </p:spPr>
        <p:txBody>
          <a:bodyPr tIns="0" bIns="0">
            <a:spAutoFit/>
          </a:bodyPr>
          <a:lstStyle/>
          <a:p>
            <a:pPr>
              <a:lnSpc>
                <a:spcPts val="1100"/>
              </a:lnSpc>
            </a:pP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5</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87886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 Box 43"/>
          <p:cNvSpPr txBox="1">
            <a:spLocks noChangeArrowheads="1"/>
          </p:cNvSpPr>
          <p:nvPr/>
        </p:nvSpPr>
        <p:spPr bwMode="auto">
          <a:xfrm>
            <a:off x="188640" y="917282"/>
            <a:ext cx="6336000" cy="8802718"/>
          </a:xfrm>
          <a:prstGeom prst="rect">
            <a:avLst/>
          </a:prstGeom>
          <a:noFill/>
          <a:ln w="9525">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none" lIns="90308" tIns="45155" rIns="36000" bIns="45155" anchor="t" anchorCtr="0" upright="1">
            <a:noAutofit/>
          </a:bodyPr>
          <a:lstStyle/>
          <a:p>
            <a:pPr algn="just">
              <a:spcAft>
                <a:spcPts val="200"/>
              </a:spcAft>
            </a:pPr>
            <a:r>
              <a:rPr lang="ja-JP" altLang="en-US" sz="1100" b="1" kern="100" dirty="0">
                <a:latin typeface="Century"/>
                <a:ea typeface="ＭＳ Ｐゴシック"/>
                <a:cs typeface="Times New Roman"/>
              </a:rPr>
              <a:t>（次世代経営コース）</a:t>
            </a:r>
            <a:endParaRPr lang="en-US" altLang="ja-JP" sz="1100" b="1" kern="100" dirty="0">
              <a:latin typeface="Century"/>
              <a:ea typeface="ＭＳ Ｐゴシック"/>
              <a:cs typeface="Times New Roman"/>
            </a:endParaRP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経営者として何をすべきかがようやく理解できた、そして、志や信念を明確にしてようやく腹が</a:t>
            </a:r>
            <a:r>
              <a:rPr lang="ja-JP" altLang="en-US" sz="1050" kern="100" spc="-10" dirty="0" err="1">
                <a:latin typeface="メイリオ" panose="020B0604030504040204" pitchFamily="50" charset="-128"/>
                <a:ea typeface="メイリオ" panose="020B0604030504040204" pitchFamily="50" charset="-128"/>
                <a:cs typeface="メイリオ" panose="020B0604030504040204" pitchFamily="50" charset="-128"/>
              </a:rPr>
              <a:t>くく</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れました。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参加して自分が変わった、本気になった、負けられない。今までの自分が恥ずかしい。</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他のスクールをキャンセルして頴川先生を信じて参加しました。予想通り、分かり易く楽しく学べて</a:t>
            </a: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良かったです。</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rPr>
              <a:t>MBA</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やハイスクールは、生々しい中小企業には合わないので、頴川塾は中小企業向けだし頴川先生は</a:t>
            </a: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中小企業を良く知っているから、言ってることが腑に落ちる。</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体系的に学べて、とにかく本気で一連のストーリーで教えてくれる頴川先生、凄い。</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頴川先生の学びは私たちの目線で教えてくれるのでわかり易くて、楽しくて、寝る時間もない、やる</a:t>
            </a: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気がでる、厳しいけど暖かく皆を指導してくれる、人柄がいい。</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死亡記事</a:t>
            </a:r>
            <a:r>
              <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予想履歴書</a:t>
            </a:r>
            <a:r>
              <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や診断や指針など、猛烈に考えさせられた。まだまだな自分。</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多種多様な事例で話してくれるからわかり易い。</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課題や課題図書もあってきつい、先生は容赦ないのでほんときつかった。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昼も学べるが、夜も皆で楽しかった、特別ゲスト、クラブママのゲスト講和も勉強になった。一流の</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社長になりたい。</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一年間なので色々な所要もあり、日程調整が大変だった。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少数だから仲間意識が強く、行くのが楽しかった。まだ学びたいから延長してください。</a:t>
            </a:r>
            <a:endParaRPr lang="ja-JP" altLang="en-US" sz="110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200"/>
              </a:spcBef>
              <a:spcAft>
                <a:spcPts val="200"/>
              </a:spcAft>
            </a:pPr>
            <a:r>
              <a:rPr lang="ja-JP" altLang="en-US" sz="1100" b="1" kern="100" dirty="0">
                <a:latin typeface="Century"/>
                <a:cs typeface="Times New Roman"/>
              </a:rPr>
              <a:t>（経営財務コース）</a:t>
            </a:r>
            <a:endParaRPr lang="en-US" altLang="ja-JP" sz="1100" b="1" kern="100" dirty="0">
              <a:latin typeface="Century"/>
              <a:cs typeface="Times New Roman"/>
            </a:endParaRP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苦手な財務や数値を分かり易く教えてくれる、とことんわかるまで質問ができる。</a:t>
            </a:r>
            <a:endParaRPr lang="en-US" altLang="ja-JP" sz="1050" kern="100" spc="-1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経営に関する財務や計数が東京とかではなく、福岡なので助かる。日帰りできて便利。</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頴川塾は中小企業向けだし、頴川先生は中小企業を良く知っているから、言ってることが腑に落ちる。</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現場だったので、財務とかが全てが初体験、授業についていくのが大変だった。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基礎から体系的に学べて、とにかく本気で熱く楽しく教えてくれる頴川先生、凄い。</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いずれ社長になる異業種の</a:t>
            </a:r>
            <a:r>
              <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歳代や女性も居て、自分が如何に甘かったか、目が覚めた。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わかり易くて、楽しくて、寝る時間もない、やる気がでる、厳しいけど、暖かく皆を指導してくれる、</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人柄がいい。</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色々な会社に携わっていた先生なので経験も豊富で、随時質問も出来、都度適切に回答してくれるの</a:t>
            </a: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で安心する。</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各種業界構造が分かり楽しい。</a:t>
            </a:r>
          </a:p>
          <a:p>
            <a:pPr algn="just">
              <a:spcBef>
                <a:spcPts val="1200"/>
              </a:spcBef>
              <a:spcAft>
                <a:spcPts val="200"/>
              </a:spcAft>
            </a:pPr>
            <a:r>
              <a:rPr lang="ja-JP" altLang="en-US" sz="1100" b="1" kern="100" dirty="0">
                <a:latin typeface="Century"/>
                <a:cs typeface="Times New Roman"/>
              </a:rPr>
              <a:t>（右腕幹部コース）</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右腕塾を受講して、普段、社外の方と接する機会が少ないので、今回、色々な業界・業種の方々と接</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し、考え方、社風を学ぶことが出来たので非常に感謝してます。</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自分と同様の立場の方々の考えや悩みを聞く事が出来、良い刺激となります。</a:t>
            </a:r>
          </a:p>
          <a:p>
            <a:pPr algn="just"/>
            <a:r>
              <a:rPr lang="ja-JP" altLang="en-US" sz="1050" kern="100" spc="-1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内容が非常にわかりやすく、今後の自分に役立つ講習です。</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社外の参加者に対して、自社のビジョンや組織の内情を伝える必要がある為、自社の振り返りにより、</a:t>
            </a: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社内の理解、再認識、問題提起の機会が増えた。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いろんな考え方、意見を聞く事ができて参考になります。コミュニケーションが大事だと改めて感じ</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ました。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自社マネジメントの強みと弱みが講義や他社と比較する事で明確になる。弱みや自社の常識がいかに</a:t>
            </a: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社会とズレているのかが痛いほどわかる。</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講習の内容も、右腕のとしての意味や性格診断、経理に至るまで教えて頂き、今後に役立つ事が多数</a:t>
            </a: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ありました。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今回受講させて頂いて、（前回）社内で受講した時より、内容や考え方を理解する事ができました。</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何度か受講していかないと理解できない内容もあると感じました。</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課題図書と感想の発表で、ただ読むだけではなく、自社と比較するため、深い理解が必要になる。</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一生読まなかっただろう本に出会える。</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課題図書のおかげで、今迄の自分になかった読書が出来ました。・・ただ、少しきついですが・・。</a:t>
            </a:r>
            <a:endParaRPr lang="en-US" altLang="ja-JP" sz="1050" kern="100" spc="-1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　 良い勉強になっているのは確かです。</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先生の説明は説得力があり、とてもわかりやすいです。講習の内容がたいくつしない。</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普段の仕事では深くまで考えなかった事等を深く追求し、原因や仕組み等を勉強することが出来ます。</a:t>
            </a:r>
          </a:p>
          <a:p>
            <a:pPr algn="just"/>
            <a:r>
              <a:rPr lang="ja-JP" altLang="en-US" sz="1050" kern="100" spc="-10" dirty="0">
                <a:solidFill>
                  <a:srgbClr val="3399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spc="-10" dirty="0">
                <a:latin typeface="メイリオ" panose="020B0604030504040204" pitchFamily="50" charset="-128"/>
                <a:ea typeface="メイリオ" panose="020B0604030504040204" pitchFamily="50" charset="-128"/>
                <a:cs typeface="メイリオ" panose="020B0604030504040204" pitchFamily="50" charset="-128"/>
              </a:rPr>
              <a:t>自考→グループディスカッション→発表というスタイルで一方的な研修ではないところが良いです。</a:t>
            </a:r>
          </a:p>
        </p:txBody>
      </p:sp>
      <p:sp>
        <p:nvSpPr>
          <p:cNvPr id="2" name="フローチャート: 処理 1">
            <a:extLst>
              <a:ext uri="{FF2B5EF4-FFF2-40B4-BE49-F238E27FC236}">
                <a16:creationId xmlns:a16="http://schemas.microsoft.com/office/drawing/2014/main" xmlns="" id="{53151B4A-17DB-0738-4DAE-983347E03D4F}"/>
              </a:ext>
            </a:extLst>
          </p:cNvPr>
          <p:cNvSpPr/>
          <p:nvPr/>
        </p:nvSpPr>
        <p:spPr>
          <a:xfrm>
            <a:off x="452728" y="253310"/>
            <a:ext cx="744024" cy="667242"/>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ローチャート: 処理 2">
            <a:extLst>
              <a:ext uri="{FF2B5EF4-FFF2-40B4-BE49-F238E27FC236}">
                <a16:creationId xmlns:a16="http://schemas.microsoft.com/office/drawing/2014/main" xmlns="" id="{0DF648AA-C5BC-E519-E9CC-A2746EF0EFFA}"/>
              </a:ext>
            </a:extLst>
          </p:cNvPr>
          <p:cNvSpPr/>
          <p:nvPr/>
        </p:nvSpPr>
        <p:spPr>
          <a:xfrm>
            <a:off x="164696" y="100595"/>
            <a:ext cx="744024" cy="667242"/>
          </a:xfrm>
          <a:prstGeom prst="flowChartProcess">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Text Box 10"/>
          <p:cNvSpPr txBox="1">
            <a:spLocks noChangeArrowheads="1"/>
          </p:cNvSpPr>
          <p:nvPr/>
        </p:nvSpPr>
        <p:spPr bwMode="auto">
          <a:xfrm>
            <a:off x="2170296" y="220010"/>
            <a:ext cx="3390106" cy="547827"/>
          </a:xfrm>
          <a:prstGeom prst="rect">
            <a:avLst/>
          </a:prstGeom>
          <a:noFill/>
          <a:ln w="9525">
            <a:noFill/>
            <a:miter lim="800000"/>
            <a:headEnd/>
            <a:tailEnd/>
          </a:ln>
        </p:spPr>
        <p:txBody>
          <a:bodyPr rot="0" vert="horz" wrap="square" lIns="90308" tIns="36000" rIns="90308" bIns="36000" anchor="ctr" anchorCtr="0" upright="1">
            <a:noAutofit/>
          </a:bodyPr>
          <a:lstStyle/>
          <a:p>
            <a:pPr algn="just">
              <a:lnSpc>
                <a:spcPts val="1481"/>
              </a:lnSpc>
            </a:pPr>
            <a:r>
              <a:rPr lang="ja-JP" altLang="en-US" sz="2000" kern="100" dirty="0">
                <a:latin typeface="Century"/>
                <a:ea typeface="HG創英角ｺﾞｼｯｸUB"/>
                <a:cs typeface="Times New Roman"/>
              </a:rPr>
              <a:t>「頴川塾」塾生の声</a:t>
            </a:r>
            <a:endParaRPr lang="ja-JP" altLang="en-US" sz="1200" kern="100" dirty="0">
              <a:latin typeface="Century"/>
              <a:ea typeface="ＭＳ 明朝"/>
              <a:cs typeface="Times New Roman"/>
            </a:endParaRPr>
          </a:p>
        </p:txBody>
      </p:sp>
      <p:sp>
        <p:nvSpPr>
          <p:cNvPr id="6" name="正方形/長方形 5">
            <a:extLst>
              <a:ext uri="{FF2B5EF4-FFF2-40B4-BE49-F238E27FC236}">
                <a16:creationId xmlns:a16="http://schemas.microsoft.com/office/drawing/2014/main" xmlns="" id="{08148D44-D4F4-AD92-C282-EDF99F72C62F}"/>
              </a:ext>
            </a:extLst>
          </p:cNvPr>
          <p:cNvSpPr/>
          <p:nvPr/>
        </p:nvSpPr>
        <p:spPr>
          <a:xfrm>
            <a:off x="5593820" y="20504"/>
            <a:ext cx="1291564" cy="468000"/>
          </a:xfrm>
          <a:prstGeom prst="rect">
            <a:avLst/>
          </a:prstGeom>
        </p:spPr>
        <p:txBody>
          <a:bodyPr tIns="0" bIns="0">
            <a:spAutoFit/>
          </a:bodyPr>
          <a:lstStyle/>
          <a:p>
            <a:pPr algn="l">
              <a:lnSpc>
                <a:spcPts val="3800"/>
              </a:lnSpc>
              <a:defRPr/>
            </a:pPr>
            <a:r>
              <a:rPr kumimoji="1" lang="en-US" altLang="ja-JP" sz="3600" dirty="0">
                <a:solidFill>
                  <a:srgbClr val="FF0000"/>
                </a:solidFill>
                <a:latin typeface="Aharoni" pitchFamily="2" charset="-79"/>
                <a:ea typeface="ＭＳ Ｐゴシック" charset="-128"/>
                <a:cs typeface="Aharoni" pitchFamily="2" charset="-79"/>
              </a:rPr>
              <a:t>TBM</a:t>
            </a:r>
            <a:endParaRPr kumimoji="1" lang="en-US" altLang="ja-JP" sz="3600" dirty="0">
              <a:solidFill>
                <a:srgbClr val="000000"/>
              </a:solidFill>
              <a:latin typeface="Aharoni" pitchFamily="2" charset="-79"/>
              <a:ea typeface="ＭＳ Ｐゴシック" charset="-128"/>
              <a:cs typeface="Aharoni" pitchFamily="2" charset="-79"/>
            </a:endParaRPr>
          </a:p>
        </p:txBody>
      </p:sp>
      <p:sp>
        <p:nvSpPr>
          <p:cNvPr id="8" name="フッター プレースホルダー 7">
            <a:extLst>
              <a:ext uri="{FF2B5EF4-FFF2-40B4-BE49-F238E27FC236}">
                <a16:creationId xmlns:a16="http://schemas.microsoft.com/office/drawing/2014/main" xmlns="" id="{410F6CD2-DC86-48EB-9DA3-D0FB804C16B0}"/>
              </a:ext>
            </a:extLst>
          </p:cNvPr>
          <p:cNvSpPr>
            <a:spLocks noGrp="1"/>
          </p:cNvSpPr>
          <p:nvPr>
            <p:ph type="ftr" sz="quarter" idx="11"/>
          </p:nvPr>
        </p:nvSpPr>
        <p:spPr>
          <a:xfrm>
            <a:off x="2343150" y="9720000"/>
            <a:ext cx="2171700" cy="141064"/>
          </a:xfrm>
        </p:spPr>
        <p:txBody>
          <a:bodyPr tIns="0" bIns="0">
            <a:spAutoFit/>
          </a:bodyPr>
          <a:lstStyle/>
          <a:p>
            <a:pPr>
              <a:lnSpc>
                <a:spcPts val="1100"/>
              </a:lnSpc>
            </a:pP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6</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48091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4">
            <a:extLst>
              <a:ext uri="{FF2B5EF4-FFF2-40B4-BE49-F238E27FC236}">
                <a16:creationId xmlns:a16="http://schemas.microsoft.com/office/drawing/2014/main" xmlns="" id="{85B8B349-068D-418A-8C0A-5894DA3B66C6}"/>
              </a:ext>
            </a:extLst>
          </p:cNvPr>
          <p:cNvSpPr/>
          <p:nvPr/>
        </p:nvSpPr>
        <p:spPr>
          <a:xfrm>
            <a:off x="111969" y="804302"/>
            <a:ext cx="6593388" cy="692314"/>
          </a:xfrm>
          <a:prstGeom prst="roundRect">
            <a:avLst>
              <a:gd name="adj" fmla="val 64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1996" tIns="35997" rIns="71996" bIns="35997" rtlCol="0" anchor="ctr"/>
          <a:lstStyle/>
          <a:p>
            <a:r>
              <a:rPr lang="ja-JP" altLang="en-US" sz="1200" dirty="0">
                <a:solidFill>
                  <a:srgbClr val="0000FF"/>
                </a:solidFill>
              </a:rPr>
              <a:t>■</a:t>
            </a:r>
            <a:r>
              <a:rPr lang="ja-JP" altLang="en-US" sz="1200" dirty="0">
                <a:solidFill>
                  <a:schemeClr val="tx1"/>
                </a:solidFill>
              </a:rPr>
              <a:t>　募集対象   　頴川のセミナー研修等受講者、もしくはその方の関係者</a:t>
            </a:r>
          </a:p>
          <a:p>
            <a:r>
              <a:rPr lang="ja-JP" altLang="en-US" sz="1200" dirty="0">
                <a:solidFill>
                  <a:schemeClr val="tx1"/>
                </a:solidFill>
              </a:rPr>
              <a:t>　　　　　　　　　　  </a:t>
            </a:r>
            <a:r>
              <a:rPr lang="en-US" altLang="ja-JP" sz="1200" dirty="0">
                <a:solidFill>
                  <a:schemeClr val="tx1"/>
                </a:solidFill>
              </a:rPr>
              <a:t>※</a:t>
            </a:r>
            <a:r>
              <a:rPr lang="ja-JP" altLang="en-US" sz="1200" dirty="0">
                <a:solidFill>
                  <a:schemeClr val="tx1"/>
                </a:solidFill>
              </a:rPr>
              <a:t>　毎回参加のやる気のある方で代理出席不可</a:t>
            </a:r>
            <a:endParaRPr lang="en-US" altLang="ja-JP" sz="1200" dirty="0">
              <a:solidFill>
                <a:schemeClr val="tx1"/>
              </a:solidFill>
            </a:endParaRPr>
          </a:p>
          <a:p>
            <a:r>
              <a:rPr lang="ja-JP" altLang="en-US" sz="1200" dirty="0">
                <a:solidFill>
                  <a:srgbClr val="0000FF"/>
                </a:solidFill>
              </a:rPr>
              <a:t>■　</a:t>
            </a:r>
            <a:r>
              <a:rPr lang="ja-JP" altLang="en-US" sz="1200" dirty="0">
                <a:solidFill>
                  <a:schemeClr val="tx1"/>
                </a:solidFill>
              </a:rPr>
              <a:t>開催内容   　</a:t>
            </a:r>
            <a:r>
              <a:rPr lang="en-US" altLang="ja-JP" sz="1200" dirty="0">
                <a:solidFill>
                  <a:schemeClr val="tx1"/>
                </a:solidFill>
                <a:latin typeface="+mn-ea"/>
              </a:rPr>
              <a:t>(</a:t>
            </a:r>
            <a:r>
              <a:rPr lang="ja-JP" altLang="en-US" sz="1200" dirty="0">
                <a:solidFill>
                  <a:schemeClr val="tx1"/>
                </a:solidFill>
                <a:latin typeface="+mn-ea"/>
              </a:rPr>
              <a:t>場所</a:t>
            </a:r>
            <a:r>
              <a:rPr lang="en-US" altLang="ja-JP" sz="1200" dirty="0">
                <a:solidFill>
                  <a:schemeClr val="tx1"/>
                </a:solidFill>
                <a:latin typeface="+mn-ea"/>
              </a:rPr>
              <a:t>/</a:t>
            </a:r>
            <a:r>
              <a:rPr lang="ja-JP" altLang="en-US" sz="1200" dirty="0">
                <a:solidFill>
                  <a:schemeClr val="tx1"/>
                </a:solidFill>
                <a:latin typeface="+mn-ea"/>
              </a:rPr>
              <a:t>福岡市天神       毎月１回　　時間</a:t>
            </a:r>
            <a:r>
              <a:rPr lang="en-US" altLang="ja-JP" sz="1200" dirty="0">
                <a:solidFill>
                  <a:schemeClr val="tx1"/>
                </a:solidFill>
                <a:latin typeface="+mn-ea"/>
              </a:rPr>
              <a:t>/10</a:t>
            </a:r>
            <a:r>
              <a:rPr lang="ja-JP" altLang="en-US" sz="1200" dirty="0">
                <a:solidFill>
                  <a:schemeClr val="tx1"/>
                </a:solidFill>
                <a:latin typeface="+mn-ea"/>
              </a:rPr>
              <a:t>時～</a:t>
            </a:r>
            <a:r>
              <a:rPr lang="en-US" altLang="ja-JP" sz="1200" dirty="0">
                <a:solidFill>
                  <a:schemeClr val="tx1"/>
                </a:solidFill>
                <a:latin typeface="+mn-ea"/>
              </a:rPr>
              <a:t>17</a:t>
            </a:r>
            <a:r>
              <a:rPr lang="ja-JP" altLang="en-US" sz="1200" dirty="0">
                <a:solidFill>
                  <a:schemeClr val="tx1"/>
                </a:solidFill>
                <a:latin typeface="+mn-ea"/>
              </a:rPr>
              <a:t>時</a:t>
            </a:r>
            <a:r>
              <a:rPr lang="en-US" altLang="ja-JP" sz="1200" dirty="0">
                <a:solidFill>
                  <a:schemeClr val="tx1"/>
                </a:solidFill>
                <a:latin typeface="+mn-ea"/>
              </a:rPr>
              <a:t>) </a:t>
            </a:r>
            <a:r>
              <a:rPr lang="ja-JP" altLang="en-US" sz="1200" dirty="0">
                <a:solidFill>
                  <a:schemeClr val="tx1"/>
                </a:solidFill>
                <a:latin typeface="+mn-ea"/>
              </a:rPr>
              <a:t>　</a:t>
            </a:r>
            <a:endParaRPr lang="ja-JP" altLang="en-US" sz="1200" dirty="0">
              <a:solidFill>
                <a:schemeClr val="tx1">
                  <a:lumMod val="95000"/>
                  <a:lumOff val="5000"/>
                </a:schemeClr>
              </a:solidFill>
              <a:latin typeface="+mn-ea"/>
            </a:endParaRPr>
          </a:p>
        </p:txBody>
      </p:sp>
      <p:graphicFrame>
        <p:nvGraphicFramePr>
          <p:cNvPr id="2" name="表 2">
            <a:extLst>
              <a:ext uri="{FF2B5EF4-FFF2-40B4-BE49-F238E27FC236}">
                <a16:creationId xmlns:a16="http://schemas.microsoft.com/office/drawing/2014/main" xmlns="" id="{DA79101C-1FFB-461B-BA31-0C58315B8D5E}"/>
              </a:ext>
            </a:extLst>
          </p:cNvPr>
          <p:cNvGraphicFramePr>
            <a:graphicFrameLocks noGrp="1"/>
          </p:cNvGraphicFramePr>
          <p:nvPr>
            <p:extLst>
              <p:ext uri="{D42A27DB-BD31-4B8C-83A1-F6EECF244321}">
                <p14:modId xmlns:p14="http://schemas.microsoft.com/office/powerpoint/2010/main" val="133652457"/>
              </p:ext>
            </p:extLst>
          </p:nvPr>
        </p:nvGraphicFramePr>
        <p:xfrm>
          <a:off x="548680" y="1487448"/>
          <a:ext cx="5760000" cy="1958100"/>
        </p:xfrm>
        <a:graphic>
          <a:graphicData uri="http://schemas.openxmlformats.org/drawingml/2006/table">
            <a:tbl>
              <a:tblPr firstRow="1" bandRow="1">
                <a:tableStyleId>{21E4AEA4-8DFA-4A89-87EB-49C32662AFE0}</a:tableStyleId>
              </a:tblPr>
              <a:tblGrid>
                <a:gridCol w="1584000">
                  <a:extLst>
                    <a:ext uri="{9D8B030D-6E8A-4147-A177-3AD203B41FA5}">
                      <a16:colId xmlns:a16="http://schemas.microsoft.com/office/drawing/2014/main" xmlns="" val="4212834373"/>
                    </a:ext>
                  </a:extLst>
                </a:gridCol>
                <a:gridCol w="900000">
                  <a:extLst>
                    <a:ext uri="{9D8B030D-6E8A-4147-A177-3AD203B41FA5}">
                      <a16:colId xmlns:a16="http://schemas.microsoft.com/office/drawing/2014/main" xmlns="" val="3880361991"/>
                    </a:ext>
                  </a:extLst>
                </a:gridCol>
                <a:gridCol w="1332000">
                  <a:extLst>
                    <a:ext uri="{9D8B030D-6E8A-4147-A177-3AD203B41FA5}">
                      <a16:colId xmlns:a16="http://schemas.microsoft.com/office/drawing/2014/main" xmlns="" val="4191863900"/>
                    </a:ext>
                  </a:extLst>
                </a:gridCol>
                <a:gridCol w="612000">
                  <a:extLst>
                    <a:ext uri="{9D8B030D-6E8A-4147-A177-3AD203B41FA5}">
                      <a16:colId xmlns:a16="http://schemas.microsoft.com/office/drawing/2014/main" xmlns="" val="1246538612"/>
                    </a:ext>
                  </a:extLst>
                </a:gridCol>
                <a:gridCol w="1332000">
                  <a:extLst>
                    <a:ext uri="{9D8B030D-6E8A-4147-A177-3AD203B41FA5}">
                      <a16:colId xmlns:a16="http://schemas.microsoft.com/office/drawing/2014/main" xmlns="" val="2826961504"/>
                    </a:ext>
                  </a:extLst>
                </a:gridCol>
              </a:tblGrid>
              <a:tr h="273451">
                <a:tc>
                  <a:txBody>
                    <a:bodyPr/>
                    <a:lstStyle/>
                    <a:p>
                      <a:pPr algn="ctr"/>
                      <a:r>
                        <a:rPr kumimoji="1" lang="ja-JP" altLang="en-US" sz="12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コース</a:t>
                      </a:r>
                    </a:p>
                  </a:txBody>
                  <a:tcPr anchor="ctr">
                    <a:solidFill>
                      <a:srgbClr val="CCCCFF"/>
                    </a:solidFill>
                  </a:tcPr>
                </a:tc>
                <a:tc>
                  <a:txBody>
                    <a:bodyPr/>
                    <a:lstStyle/>
                    <a:p>
                      <a:pPr algn="ctr"/>
                      <a:r>
                        <a:rPr kumimoji="1" lang="ja-JP" altLang="en-US" sz="12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リアル</a:t>
                      </a:r>
                    </a:p>
                    <a:p>
                      <a:pPr algn="ctr"/>
                      <a:r>
                        <a:rPr kumimoji="1" lang="ja-JP" altLang="en-US" sz="12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開催</a:t>
                      </a:r>
                    </a:p>
                  </a:txBody>
                  <a:tcPr anchor="ctr">
                    <a:solidFill>
                      <a:srgbClr val="CCCCFF"/>
                    </a:solidFill>
                  </a:tcPr>
                </a:tc>
                <a:tc>
                  <a:txBody>
                    <a:bodyPr/>
                    <a:lstStyle/>
                    <a:p>
                      <a:pPr algn="l"/>
                      <a:r>
                        <a:rPr kumimoji="1" lang="en-US" altLang="ja-JP" sz="12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 </a:t>
                      </a:r>
                      <a:r>
                        <a:rPr kumimoji="1" lang="en-US" altLang="ja-JP"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2023/6</a:t>
                      </a:r>
                      <a:r>
                        <a:rPr kumimoji="1" lang="ja-JP" altLang="en-US"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月～</a:t>
                      </a:r>
                      <a:endParaRPr kumimoji="1" lang="en-US" altLang="ja-JP"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pPr algn="l"/>
                      <a:r>
                        <a:rPr kumimoji="1" lang="en-US" altLang="ja-JP"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    2024</a:t>
                      </a:r>
                      <a:r>
                        <a:rPr kumimoji="1" lang="ja-JP" altLang="en-US"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年</a:t>
                      </a:r>
                      <a:r>
                        <a:rPr kumimoji="1" lang="en-US" altLang="ja-JP"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5</a:t>
                      </a:r>
                      <a:r>
                        <a:rPr kumimoji="1" lang="ja-JP" altLang="en-US"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月</a:t>
                      </a:r>
                      <a:r>
                        <a:rPr kumimoji="1" lang="en-US" altLang="ja-JP"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(1</a:t>
                      </a:r>
                      <a:r>
                        <a:rPr kumimoji="1" lang="ja-JP" altLang="en-US"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年</a:t>
                      </a:r>
                      <a:r>
                        <a:rPr kumimoji="1" lang="en-US" altLang="ja-JP"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endParaRPr kumimoji="1" lang="ja-JP" altLang="en-US"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endParaRPr>
                    </a:p>
                  </a:txBody>
                  <a:tcPr marL="72000" marR="72000" anchor="ctr">
                    <a:solidFill>
                      <a:srgbClr val="CCCCFF"/>
                    </a:solidFill>
                  </a:tcPr>
                </a:tc>
                <a:tc>
                  <a:txBody>
                    <a:bodyPr/>
                    <a:lstStyle/>
                    <a:p>
                      <a:pPr algn="ctr"/>
                      <a:r>
                        <a:rPr kumimoji="1" lang="ja-JP" altLang="en-US" sz="11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回数</a:t>
                      </a:r>
                    </a:p>
                  </a:txBody>
                  <a:tcPr anchor="ctr">
                    <a:solidFill>
                      <a:srgbClr val="CCCCFF"/>
                    </a:solidFill>
                  </a:tcPr>
                </a:tc>
                <a:tc>
                  <a:txBody>
                    <a:bodyPr/>
                    <a:lstStyle/>
                    <a:p>
                      <a:pPr algn="ctr"/>
                      <a:r>
                        <a:rPr kumimoji="1" lang="ja-JP" altLang="en-US" sz="105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金額</a:t>
                      </a:r>
                    </a:p>
                    <a:p>
                      <a:pPr algn="ctr"/>
                      <a:r>
                        <a:rPr kumimoji="1" lang="en-US" altLang="ja-JP"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r>
                        <a:rPr kumimoji="1" lang="ja-JP" altLang="en-US"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上段</a:t>
                      </a:r>
                      <a:r>
                        <a:rPr kumimoji="1" lang="en-US" altLang="ja-JP"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r>
                        <a:rPr kumimoji="1" lang="ja-JP" altLang="en-US"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税抜</a:t>
                      </a:r>
                      <a:r>
                        <a:rPr kumimoji="1" lang="en-US" altLang="ja-JP"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p>
                    <a:p>
                      <a:pPr algn="ctr"/>
                      <a:r>
                        <a:rPr kumimoji="1" lang="en-US" altLang="ja-JP"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r>
                        <a:rPr kumimoji="1" lang="ja-JP" altLang="en-US"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下段</a:t>
                      </a:r>
                      <a:r>
                        <a:rPr kumimoji="1" lang="en-US" altLang="ja-JP"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r>
                        <a:rPr kumimoji="1" lang="ja-JP" altLang="en-US"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税込</a:t>
                      </a:r>
                      <a:r>
                        <a:rPr kumimoji="1" lang="en-US" altLang="ja-JP"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endParaRPr kumimoji="1" lang="ja-JP" altLang="en-US" sz="1000" b="0" baseline="0" dirty="0">
                        <a:solidFill>
                          <a:schemeClr val="tx1">
                            <a:lumMod val="95000"/>
                            <a:lumOff val="5000"/>
                          </a:schemeClr>
                        </a:solidFill>
                        <a:latin typeface="游ゴシック Medium" panose="020B0500000000000000" pitchFamily="50" charset="-128"/>
                        <a:ea typeface="游ゴシック Medium" panose="020B0500000000000000" pitchFamily="50" charset="-128"/>
                      </a:endParaRPr>
                    </a:p>
                  </a:txBody>
                  <a:tcPr marT="36000" marB="36000" anchor="ctr">
                    <a:solidFill>
                      <a:srgbClr val="CCCCFF"/>
                    </a:solidFill>
                  </a:tcPr>
                </a:tc>
                <a:extLst>
                  <a:ext uri="{0D108BD9-81ED-4DB2-BD59-A6C34878D82A}">
                    <a16:rowId xmlns:a16="http://schemas.microsoft.com/office/drawing/2014/main" xmlns="" val="1195295464"/>
                  </a:ext>
                </a:extLst>
              </a:tr>
              <a:tr h="432000">
                <a:tc>
                  <a:txBody>
                    <a:bodyPr/>
                    <a:lstStyle/>
                    <a:p>
                      <a:pPr algn="l"/>
                      <a:r>
                        <a:rPr kumimoji="1" lang="en-US" altLang="ja-JP" sz="1200" b="1" dirty="0">
                          <a:latin typeface="游ゴシック Medium" panose="020B0500000000000000" pitchFamily="50" charset="-128"/>
                          <a:ea typeface="游ゴシック Medium" panose="020B0500000000000000" pitchFamily="50" charset="-128"/>
                        </a:rPr>
                        <a:t>1.</a:t>
                      </a:r>
                      <a:r>
                        <a:rPr kumimoji="1" lang="ja-JP" altLang="en-US" sz="1200" b="1" dirty="0">
                          <a:latin typeface="游ゴシック Medium" panose="020B0500000000000000" pitchFamily="50" charset="-128"/>
                          <a:ea typeface="游ゴシック Medium" panose="020B0500000000000000" pitchFamily="50" charset="-128"/>
                        </a:rPr>
                        <a:t>次世代経営コース</a:t>
                      </a:r>
                    </a:p>
                  </a:txBody>
                  <a:tcPr anchor="ctr"/>
                </a:tc>
                <a:tc>
                  <a:txBody>
                    <a:bodyPr/>
                    <a:lstStyle/>
                    <a:p>
                      <a:pPr algn="ctr"/>
                      <a:r>
                        <a:rPr kumimoji="1" lang="ja-JP" altLang="en-US" sz="1200" b="0" dirty="0">
                          <a:latin typeface="游ゴシック Medium" panose="020B0500000000000000" pitchFamily="50" charset="-128"/>
                          <a:ea typeface="游ゴシック Medium" panose="020B0500000000000000" pitchFamily="50" charset="-128"/>
                        </a:rPr>
                        <a:t>〇</a:t>
                      </a:r>
                    </a:p>
                  </a:txBody>
                  <a:tcPr anchor="ctr"/>
                </a:tc>
                <a:tc>
                  <a:txBody>
                    <a:bodyPr/>
                    <a:lstStyle/>
                    <a:p>
                      <a:pPr algn="ctr"/>
                      <a:r>
                        <a:rPr kumimoji="1" lang="ja-JP" altLang="en-US" sz="1200" b="0" dirty="0">
                          <a:latin typeface="游ゴシック Medium" panose="020B0500000000000000" pitchFamily="50" charset="-128"/>
                          <a:ea typeface="游ゴシック Medium" panose="020B0500000000000000" pitchFamily="50" charset="-128"/>
                        </a:rPr>
                        <a:t>〇</a:t>
                      </a:r>
                    </a:p>
                  </a:txBody>
                  <a:tcPr anchor="ctr"/>
                </a:tc>
                <a:tc>
                  <a:txBody>
                    <a:bodyPr/>
                    <a:lstStyle/>
                    <a:p>
                      <a:pPr algn="ctr"/>
                      <a:r>
                        <a:rPr kumimoji="1" lang="en-US" altLang="ja-JP" sz="1400" b="0" dirty="0">
                          <a:latin typeface="游ゴシック Medium" panose="020B0500000000000000" pitchFamily="50" charset="-128"/>
                          <a:ea typeface="游ゴシック Medium" panose="020B0500000000000000" pitchFamily="50" charset="-128"/>
                        </a:rPr>
                        <a:t>12</a:t>
                      </a:r>
                      <a:endParaRPr kumimoji="1" lang="ja-JP" altLang="en-US" sz="1400" b="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en-US" altLang="ja-JP" sz="1200" b="0" dirty="0">
                          <a:latin typeface="游ゴシック Medium" panose="020B0500000000000000" pitchFamily="50" charset="-128"/>
                          <a:ea typeface="游ゴシック Medium" panose="020B0500000000000000" pitchFamily="50" charset="-128"/>
                        </a:rPr>
                        <a:t>600,000</a:t>
                      </a:r>
                      <a:r>
                        <a:rPr kumimoji="1" lang="ja-JP" altLang="en-US" sz="1200" b="0" dirty="0">
                          <a:latin typeface="游ゴシック Medium" panose="020B0500000000000000" pitchFamily="50" charset="-128"/>
                          <a:ea typeface="游ゴシック Medium" panose="020B0500000000000000" pitchFamily="50" charset="-128"/>
                        </a:rPr>
                        <a:t>円</a:t>
                      </a:r>
                      <a:endParaRPr kumimoji="1" lang="en-US" altLang="ja-JP" sz="1200" b="0" dirty="0">
                        <a:latin typeface="游ゴシック Medium" panose="020B0500000000000000" pitchFamily="50" charset="-128"/>
                        <a:ea typeface="游ゴシック Medium" panose="020B0500000000000000" pitchFamily="50" charset="-128"/>
                      </a:endParaRPr>
                    </a:p>
                    <a:p>
                      <a:pPr algn="ctr"/>
                      <a:r>
                        <a:rPr kumimoji="1" lang="en-US" altLang="ja-JP" sz="1200" b="0" dirty="0">
                          <a:latin typeface="游ゴシック Medium" panose="020B0500000000000000" pitchFamily="50" charset="-128"/>
                          <a:ea typeface="游ゴシック Medium" panose="020B0500000000000000" pitchFamily="50" charset="-128"/>
                        </a:rPr>
                        <a:t>660,000</a:t>
                      </a:r>
                      <a:r>
                        <a:rPr kumimoji="1" lang="ja-JP" altLang="en-US" sz="1200" b="0" dirty="0">
                          <a:latin typeface="游ゴシック Medium" panose="020B0500000000000000" pitchFamily="50" charset="-128"/>
                          <a:ea typeface="游ゴシック Medium" panose="020B0500000000000000" pitchFamily="50" charset="-128"/>
                        </a:rPr>
                        <a:t>円</a:t>
                      </a:r>
                    </a:p>
                  </a:txBody>
                  <a:tcPr marT="72000" marB="36000" anchor="b"/>
                </a:tc>
                <a:extLst>
                  <a:ext uri="{0D108BD9-81ED-4DB2-BD59-A6C34878D82A}">
                    <a16:rowId xmlns:a16="http://schemas.microsoft.com/office/drawing/2014/main" xmlns="" val="2771524026"/>
                  </a:ext>
                </a:extLst>
              </a:tr>
              <a:tr h="302005">
                <a:tc>
                  <a:txBody>
                    <a:bodyPr/>
                    <a:lstStyle/>
                    <a:p>
                      <a:pPr algn="l"/>
                      <a:r>
                        <a:rPr kumimoji="1" lang="en-US" altLang="ja-JP" sz="1200" b="1" dirty="0">
                          <a:latin typeface="游ゴシック Medium" panose="020B0500000000000000" pitchFamily="50" charset="-128"/>
                          <a:ea typeface="游ゴシック Medium" panose="020B0500000000000000" pitchFamily="50" charset="-128"/>
                        </a:rPr>
                        <a:t>2.</a:t>
                      </a:r>
                      <a:r>
                        <a:rPr kumimoji="1" lang="ja-JP" altLang="en-US" sz="1200" b="1" dirty="0">
                          <a:latin typeface="游ゴシック Medium" panose="020B0500000000000000" pitchFamily="50" charset="-128"/>
                          <a:ea typeface="游ゴシック Medium" panose="020B0500000000000000" pitchFamily="50" charset="-128"/>
                        </a:rPr>
                        <a:t>右腕幹部コース</a:t>
                      </a:r>
                    </a:p>
                  </a:txBody>
                  <a:tcPr anchor="ct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〇</a:t>
                      </a:r>
                    </a:p>
                  </a:txBody>
                  <a:tcPr anchor="ct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ja-JP" altLang="en-US" sz="1200" b="0" dirty="0">
                          <a:latin typeface="游ゴシック Medium" panose="020B0500000000000000" pitchFamily="50" charset="-128"/>
                          <a:ea typeface="游ゴシック Medium" panose="020B0500000000000000" pitchFamily="50" charset="-128"/>
                        </a:rPr>
                        <a:t>〇</a:t>
                      </a:r>
                    </a:p>
                  </a:txBody>
                  <a:tcPr anchor="ctr"/>
                </a:tc>
                <a:tc>
                  <a:txBody>
                    <a:bodyPr/>
                    <a:lstStyle/>
                    <a:p>
                      <a:pPr algn="ctr"/>
                      <a:r>
                        <a:rPr kumimoji="1" lang="en-US" altLang="ja-JP" sz="1400" b="0" dirty="0">
                          <a:latin typeface="游ゴシック Medium" panose="020B0500000000000000" pitchFamily="50" charset="-128"/>
                          <a:ea typeface="游ゴシック Medium" panose="020B0500000000000000" pitchFamily="50" charset="-128"/>
                        </a:rPr>
                        <a:t>12</a:t>
                      </a:r>
                      <a:endParaRPr kumimoji="1" lang="ja-JP" altLang="en-US" sz="1400" b="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en-US" altLang="ja-JP" sz="1200" b="0" dirty="0">
                          <a:latin typeface="游ゴシック Medium" panose="020B0500000000000000" pitchFamily="50" charset="-128"/>
                          <a:ea typeface="游ゴシック Medium" panose="020B0500000000000000" pitchFamily="50" charset="-128"/>
                        </a:rPr>
                        <a:t>480,000</a:t>
                      </a:r>
                      <a:r>
                        <a:rPr kumimoji="1" lang="ja-JP" altLang="en-US" sz="1200" b="0" dirty="0">
                          <a:latin typeface="游ゴシック Medium" panose="020B0500000000000000" pitchFamily="50" charset="-128"/>
                          <a:ea typeface="游ゴシック Medium" panose="020B0500000000000000" pitchFamily="50" charset="-128"/>
                        </a:rPr>
                        <a:t>円</a:t>
                      </a:r>
                      <a:endParaRPr kumimoji="1" lang="en-US" altLang="ja-JP" sz="1200" b="0" dirty="0">
                        <a:latin typeface="游ゴシック Medium" panose="020B0500000000000000" pitchFamily="50" charset="-128"/>
                        <a:ea typeface="游ゴシック Medium" panose="020B0500000000000000" pitchFamily="50" charset="-128"/>
                      </a:endParaRPr>
                    </a:p>
                    <a:p>
                      <a:pPr algn="ctr"/>
                      <a:r>
                        <a:rPr kumimoji="1" lang="en-US" altLang="ja-JP" sz="1200" b="0" dirty="0">
                          <a:latin typeface="游ゴシック Medium" panose="020B0500000000000000" pitchFamily="50" charset="-128"/>
                          <a:ea typeface="游ゴシック Medium" panose="020B0500000000000000" pitchFamily="50" charset="-128"/>
                        </a:rPr>
                        <a:t>528,000</a:t>
                      </a:r>
                      <a:r>
                        <a:rPr kumimoji="1" lang="ja-JP" altLang="en-US" sz="1200" b="0" dirty="0">
                          <a:latin typeface="游ゴシック Medium" panose="020B0500000000000000" pitchFamily="50" charset="-128"/>
                          <a:ea typeface="游ゴシック Medium" panose="020B0500000000000000" pitchFamily="50" charset="-128"/>
                        </a:rPr>
                        <a:t>円</a:t>
                      </a:r>
                    </a:p>
                  </a:txBody>
                  <a:tcPr marT="72000" marB="36000" anchor="b"/>
                </a:tc>
                <a:extLst>
                  <a:ext uri="{0D108BD9-81ED-4DB2-BD59-A6C34878D82A}">
                    <a16:rowId xmlns:a16="http://schemas.microsoft.com/office/drawing/2014/main" xmlns="" val="468879084"/>
                  </a:ext>
                </a:extLst>
              </a:tr>
              <a:tr h="302005">
                <a:tc>
                  <a:txBody>
                    <a:bodyPr/>
                    <a:lstStyle/>
                    <a:p>
                      <a:pPr algn="l"/>
                      <a:r>
                        <a:rPr kumimoji="1" lang="en-US" altLang="ja-JP" sz="1200" b="1" dirty="0">
                          <a:latin typeface="游ゴシック Medium" panose="020B0500000000000000" pitchFamily="50" charset="-128"/>
                          <a:ea typeface="游ゴシック Medium" panose="020B0500000000000000" pitchFamily="50" charset="-128"/>
                        </a:rPr>
                        <a:t>3.</a:t>
                      </a:r>
                      <a:r>
                        <a:rPr kumimoji="1" lang="ja-JP" altLang="en-US" sz="1200" b="1" dirty="0">
                          <a:latin typeface="游ゴシック Medium" panose="020B0500000000000000" pitchFamily="50" charset="-128"/>
                          <a:ea typeface="游ゴシック Medium" panose="020B0500000000000000" pitchFamily="50" charset="-128"/>
                        </a:rPr>
                        <a:t>経営財務コース</a:t>
                      </a:r>
                    </a:p>
                  </a:txBody>
                  <a:tcPr anchor="ct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〇</a:t>
                      </a:r>
                    </a:p>
                  </a:txBody>
                  <a:tcPr anchor="ctr"/>
                </a:tc>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ja-JP" altLang="en-US" sz="1200" b="0" dirty="0">
                          <a:latin typeface="游ゴシック Medium" panose="020B0500000000000000" pitchFamily="50" charset="-128"/>
                          <a:ea typeface="游ゴシック Medium" panose="020B0500000000000000" pitchFamily="50" charset="-128"/>
                        </a:rPr>
                        <a:t>〇</a:t>
                      </a:r>
                    </a:p>
                  </a:txBody>
                  <a:tcPr anchor="ctr"/>
                </a:tc>
                <a:tc>
                  <a:txBody>
                    <a:bodyPr/>
                    <a:lstStyle/>
                    <a:p>
                      <a:pPr algn="ctr"/>
                      <a:r>
                        <a:rPr kumimoji="1" lang="en-US" altLang="ja-JP" sz="1400" b="0" dirty="0">
                          <a:latin typeface="游ゴシック Medium" panose="020B0500000000000000" pitchFamily="50" charset="-128"/>
                          <a:ea typeface="游ゴシック Medium" panose="020B0500000000000000" pitchFamily="50" charset="-128"/>
                        </a:rPr>
                        <a:t>12</a:t>
                      </a:r>
                      <a:endParaRPr kumimoji="1" lang="ja-JP" altLang="en-US" sz="1400" b="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en-US" altLang="ja-JP" sz="1200" b="0" dirty="0">
                          <a:latin typeface="游ゴシック Medium" panose="020B0500000000000000" pitchFamily="50" charset="-128"/>
                          <a:ea typeface="游ゴシック Medium" panose="020B0500000000000000" pitchFamily="50" charset="-128"/>
                        </a:rPr>
                        <a:t>480,000</a:t>
                      </a:r>
                      <a:r>
                        <a:rPr kumimoji="1" lang="ja-JP" altLang="en-US" sz="1200" b="0" dirty="0">
                          <a:latin typeface="游ゴシック Medium" panose="020B0500000000000000" pitchFamily="50" charset="-128"/>
                          <a:ea typeface="游ゴシック Medium" panose="020B0500000000000000" pitchFamily="50" charset="-128"/>
                        </a:rPr>
                        <a:t>円</a:t>
                      </a:r>
                      <a:endParaRPr kumimoji="1" lang="en-US" altLang="ja-JP" sz="1200" b="0" dirty="0">
                        <a:latin typeface="游ゴシック Medium" panose="020B0500000000000000" pitchFamily="50" charset="-128"/>
                        <a:ea typeface="游ゴシック Medium" panose="020B0500000000000000" pitchFamily="50" charset="-128"/>
                      </a:endParaRPr>
                    </a:p>
                    <a:p>
                      <a:pPr algn="ctr"/>
                      <a:r>
                        <a:rPr kumimoji="1" lang="en-US" altLang="ja-JP" sz="1200" b="0" dirty="0">
                          <a:latin typeface="游ゴシック Medium" panose="020B0500000000000000" pitchFamily="50" charset="-128"/>
                          <a:ea typeface="游ゴシック Medium" panose="020B0500000000000000" pitchFamily="50" charset="-128"/>
                        </a:rPr>
                        <a:t>528,000</a:t>
                      </a:r>
                      <a:r>
                        <a:rPr kumimoji="1" lang="ja-JP" altLang="en-US" sz="1200" b="0" dirty="0">
                          <a:latin typeface="游ゴシック Medium" panose="020B0500000000000000" pitchFamily="50" charset="-128"/>
                          <a:ea typeface="游ゴシック Medium" panose="020B0500000000000000" pitchFamily="50" charset="-128"/>
                        </a:rPr>
                        <a:t>円</a:t>
                      </a:r>
                    </a:p>
                  </a:txBody>
                  <a:tcPr marT="72000" marB="36000" anchor="b"/>
                </a:tc>
                <a:extLst>
                  <a:ext uri="{0D108BD9-81ED-4DB2-BD59-A6C34878D82A}">
                    <a16:rowId xmlns:a16="http://schemas.microsoft.com/office/drawing/2014/main" xmlns="" val="1228107573"/>
                  </a:ext>
                </a:extLst>
              </a:tr>
            </a:tbl>
          </a:graphicData>
        </a:graphic>
      </p:graphicFrame>
      <p:graphicFrame>
        <p:nvGraphicFramePr>
          <p:cNvPr id="30" name="表 29">
            <a:extLst>
              <a:ext uri="{FF2B5EF4-FFF2-40B4-BE49-F238E27FC236}">
                <a16:creationId xmlns:a16="http://schemas.microsoft.com/office/drawing/2014/main" xmlns="" id="{FF755A71-5527-47CC-B275-201747B2AF6A}"/>
              </a:ext>
            </a:extLst>
          </p:cNvPr>
          <p:cNvGraphicFramePr>
            <a:graphicFrameLocks noGrp="1"/>
          </p:cNvGraphicFramePr>
          <p:nvPr>
            <p:extLst>
              <p:ext uri="{D42A27DB-BD31-4B8C-83A1-F6EECF244321}">
                <p14:modId xmlns:p14="http://schemas.microsoft.com/office/powerpoint/2010/main" val="3938810857"/>
              </p:ext>
            </p:extLst>
          </p:nvPr>
        </p:nvGraphicFramePr>
        <p:xfrm>
          <a:off x="313845" y="4128694"/>
          <a:ext cx="6189636" cy="2520000"/>
        </p:xfrm>
        <a:graphic>
          <a:graphicData uri="http://schemas.openxmlformats.org/drawingml/2006/table">
            <a:tbl>
              <a:tblPr firstRow="1" firstCol="1" bandRow="1">
                <a:tableStyleId>{BDBED569-4797-4DF1-A0F4-6AAB3CD982D8}</a:tableStyleId>
              </a:tblPr>
              <a:tblGrid>
                <a:gridCol w="1149636">
                  <a:extLst>
                    <a:ext uri="{9D8B030D-6E8A-4147-A177-3AD203B41FA5}">
                      <a16:colId xmlns:a16="http://schemas.microsoft.com/office/drawing/2014/main" xmlns="" val="3739693605"/>
                    </a:ext>
                  </a:extLst>
                </a:gridCol>
                <a:gridCol w="5040000">
                  <a:extLst>
                    <a:ext uri="{9D8B030D-6E8A-4147-A177-3AD203B41FA5}">
                      <a16:colId xmlns:a16="http://schemas.microsoft.com/office/drawing/2014/main" xmlns="" val="3654410558"/>
                    </a:ext>
                  </a:extLst>
                </a:gridCol>
              </a:tblGrid>
              <a:tr h="468000">
                <a:tc>
                  <a:txBody>
                    <a:bodyPr/>
                    <a:lstStyle/>
                    <a:p>
                      <a:pPr algn="ctr">
                        <a:spcAft>
                          <a:spcPts val="0"/>
                        </a:spcAft>
                      </a:pPr>
                      <a:r>
                        <a:rPr lang="ja-JP" sz="1000" kern="0" spc="525" dirty="0">
                          <a:effectLst/>
                          <a:latin typeface="游ゴシック Medium" panose="020B0500000000000000" pitchFamily="50" charset="-128"/>
                          <a:ea typeface="游ゴシック Medium" panose="020B0500000000000000" pitchFamily="50" charset="-128"/>
                        </a:rPr>
                        <a:t>貴社名</a:t>
                      </a:r>
                      <a:endParaRPr lang="ja-JP" sz="1000" b="0" kern="10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68580" marR="68580" marT="0" marB="0" anchor="ctr">
                    <a:lnB w="12700" cap="flat" cmpd="sng" algn="ctr">
                      <a:solidFill>
                        <a:schemeClr val="accent5"/>
                      </a:solidFill>
                      <a:prstDash val="solid"/>
                      <a:round/>
                      <a:headEnd type="none" w="med" len="med"/>
                      <a:tailEnd type="none" w="med" len="med"/>
                    </a:lnB>
                    <a:solidFill>
                      <a:srgbClr val="CCECFF"/>
                    </a:solidFill>
                  </a:tcPr>
                </a:tc>
                <a:tc>
                  <a:txBody>
                    <a:bodyPr/>
                    <a:lstStyle/>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xmlns="" val="2193590838"/>
                  </a:ext>
                </a:extLst>
              </a:tr>
              <a:tr h="504000">
                <a:tc>
                  <a:txBody>
                    <a:bodyPr/>
                    <a:lstStyle/>
                    <a:p>
                      <a:pPr algn="ctr">
                        <a:spcAft>
                          <a:spcPts val="0"/>
                        </a:spcAft>
                      </a:pPr>
                      <a:r>
                        <a:rPr lang="ja-JP" sz="1000" kern="0" spc="150" dirty="0">
                          <a:effectLst/>
                          <a:latin typeface="游ゴシック Medium" panose="020B0500000000000000" pitchFamily="50" charset="-128"/>
                          <a:ea typeface="游ゴシック Medium" panose="020B0500000000000000" pitchFamily="50" charset="-128"/>
                        </a:rPr>
                        <a:t>受講者名</a:t>
                      </a:r>
                      <a:endParaRPr lang="ja-JP" sz="1000" b="0" kern="10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68580" marR="68580" marT="0" marB="0" anchor="ctr">
                    <a:lnT w="12700" cap="flat" cmpd="sng" algn="ctr">
                      <a:solidFill>
                        <a:schemeClr val="accent5"/>
                      </a:solidFill>
                      <a:prstDash val="solid"/>
                      <a:round/>
                      <a:headEnd type="none" w="med" len="med"/>
                      <a:tailEnd type="none" w="med" len="med"/>
                    </a:lnT>
                    <a:solidFill>
                      <a:srgbClr val="CCECFF"/>
                    </a:solidFill>
                  </a:tcPr>
                </a:tc>
                <a:tc>
                  <a:txBody>
                    <a:bodyPr/>
                    <a:lstStyle/>
                    <a:p>
                      <a:pPr algn="just">
                        <a:spcAft>
                          <a:spcPts val="0"/>
                        </a:spcAft>
                      </a:pPr>
                      <a:r>
                        <a:rPr lang="ja-JP" sz="850" kern="100" dirty="0">
                          <a:effectLst/>
                          <a:latin typeface="游ゴシック Medium" panose="020B0500000000000000" pitchFamily="50" charset="-128"/>
                          <a:ea typeface="游ゴシック Medium" panose="020B0500000000000000" pitchFamily="50" charset="-128"/>
                        </a:rPr>
                        <a:t>御役職名　　　　</a:t>
                      </a:r>
                      <a:r>
                        <a:rPr lang="ja-JP" altLang="en-US" sz="850" kern="100" dirty="0">
                          <a:effectLst/>
                          <a:latin typeface="游ゴシック Medium" panose="020B0500000000000000" pitchFamily="50" charset="-128"/>
                          <a:ea typeface="游ゴシック Medium" panose="020B0500000000000000" pitchFamily="50" charset="-128"/>
                        </a:rPr>
                        <a:t>　　</a:t>
                      </a:r>
                      <a:r>
                        <a:rPr lang="ja-JP" sz="850" kern="100" dirty="0">
                          <a:effectLst/>
                          <a:latin typeface="游ゴシック Medium" panose="020B0500000000000000" pitchFamily="50" charset="-128"/>
                          <a:ea typeface="游ゴシック Medium" panose="020B0500000000000000" pitchFamily="50" charset="-128"/>
                        </a:rPr>
                        <a:t>　　　</a:t>
                      </a:r>
                      <a:r>
                        <a:rPr lang="ja-JP" altLang="en-US" sz="850" kern="100" dirty="0">
                          <a:effectLst/>
                          <a:latin typeface="游ゴシック Medium" panose="020B0500000000000000" pitchFamily="50" charset="-128"/>
                          <a:ea typeface="游ゴシック Medium" panose="020B0500000000000000" pitchFamily="50" charset="-128"/>
                        </a:rPr>
                        <a:t>　　　　</a:t>
                      </a:r>
                      <a:r>
                        <a:rPr lang="ja-JP" sz="850" kern="100" dirty="0">
                          <a:effectLst/>
                          <a:latin typeface="游ゴシック Medium" panose="020B0500000000000000" pitchFamily="50" charset="-128"/>
                          <a:ea typeface="游ゴシック Medium" panose="020B0500000000000000" pitchFamily="50" charset="-128"/>
                        </a:rPr>
                        <a:t>　　　　　　　御名前</a:t>
                      </a:r>
                      <a:endParaRPr lang="ja-JP" sz="1050" kern="100" dirty="0">
                        <a:effectLst/>
                        <a:latin typeface="游ゴシック Medium" panose="020B0500000000000000" pitchFamily="50" charset="-128"/>
                        <a:ea typeface="游ゴシック Medium" panose="020B0500000000000000" pitchFamily="50" charset="-128"/>
                      </a:endParaRPr>
                    </a:p>
                    <a:p>
                      <a:pPr algn="just">
                        <a:spcAft>
                          <a:spcPts val="0"/>
                        </a:spcAft>
                      </a:pPr>
                      <a:r>
                        <a:rPr lang="en-US" sz="1050" kern="100" dirty="0">
                          <a:effectLst/>
                          <a:latin typeface="游ゴシック Medium" panose="020B0500000000000000" pitchFamily="50" charset="-128"/>
                          <a:ea typeface="游ゴシック Medium" panose="020B0500000000000000" pitchFamily="50" charset="-128"/>
                        </a:rPr>
                        <a:t> </a:t>
                      </a:r>
                      <a:endParaRPr lang="ja-JP" sz="1050" kern="10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68580" marR="68580" marT="0" marB="0" anchor="ctr">
                    <a:lnT w="12700" cap="flat" cmpd="sng" algn="ctr">
                      <a:solidFill>
                        <a:schemeClr val="accent5"/>
                      </a:solidFill>
                      <a:prstDash val="solid"/>
                      <a:round/>
                      <a:headEnd type="none" w="med" len="med"/>
                      <a:tailEnd type="none" w="med" len="med"/>
                    </a:lnT>
                    <a:noFill/>
                  </a:tcPr>
                </a:tc>
                <a:extLst>
                  <a:ext uri="{0D108BD9-81ED-4DB2-BD59-A6C34878D82A}">
                    <a16:rowId xmlns:a16="http://schemas.microsoft.com/office/drawing/2014/main" xmlns="" val="573515213"/>
                  </a:ext>
                </a:extLst>
              </a:tr>
              <a:tr h="396000">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15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ご連絡先</a:t>
                      </a:r>
                      <a:endParaRPr kumimoji="1" lang="ja-JP" altLang="en-US" sz="100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68580" marR="68580" marT="0" marB="0" anchor="ctr">
                    <a:solidFill>
                      <a:srgbClr val="CCECFF"/>
                    </a:solidFill>
                  </a:tcPr>
                </a:tc>
                <a:tc>
                  <a:txBody>
                    <a:bodyPr/>
                    <a:lstStyle/>
                    <a:p>
                      <a:pPr marL="0" marR="0" lvl="0" indent="101600" algn="just" defTabSz="914232"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携帯  ・  会社</a:t>
                      </a:r>
                      <a:r>
                        <a:rPr kumimoji="1" lang="en-US" altLang="ja-JP" sz="90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Tel</a:t>
                      </a:r>
                      <a:r>
                        <a:rPr kumimoji="1" lang="ja-JP" altLang="en-US" sz="90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r>
                        <a:rPr kumimoji="1" lang="ja-JP" altLang="en-US" sz="110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endParaRPr kumimoji="1" lang="ja-JP" altLang="en-US" sz="110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0" marR="68580" marT="0" marB="0" anchor="ctr">
                    <a:noFill/>
                  </a:tcPr>
                </a:tc>
                <a:extLst>
                  <a:ext uri="{0D108BD9-81ED-4DB2-BD59-A6C34878D82A}">
                    <a16:rowId xmlns:a16="http://schemas.microsoft.com/office/drawing/2014/main" xmlns="" val="10002"/>
                  </a:ext>
                </a:extLst>
              </a:tr>
              <a:tr h="612000">
                <a:tc>
                  <a:txBody>
                    <a:bodyPr/>
                    <a:lstStyle/>
                    <a:p>
                      <a:pPr marL="0" marR="0" indent="0" algn="ctr" defTabSz="914232" rtl="0" eaLnBrk="1" fontAlgn="auto" latinLnBrk="0" hangingPunct="1">
                        <a:lnSpc>
                          <a:spcPct val="100000"/>
                        </a:lnSpc>
                        <a:spcBef>
                          <a:spcPts val="0"/>
                        </a:spcBef>
                        <a:spcAft>
                          <a:spcPts val="0"/>
                        </a:spcAft>
                        <a:buClrTx/>
                        <a:buSzTx/>
                        <a:buFontTx/>
                        <a:buNone/>
                        <a:tabLst/>
                        <a:defRPr/>
                      </a:pPr>
                      <a:r>
                        <a:rPr lang="ja-JP" altLang="ja-JP" sz="1000" kern="100" dirty="0">
                          <a:effectLst/>
                          <a:latin typeface="游ゴシック Medium" panose="020B0500000000000000" pitchFamily="50" charset="-128"/>
                          <a:ea typeface="游ゴシック Medium" panose="020B0500000000000000" pitchFamily="50" charset="-128"/>
                        </a:rPr>
                        <a:t>お申込コース</a:t>
                      </a:r>
                      <a:endParaRPr lang="ja-JP" altLang="ja-JP" sz="1000" b="0" kern="10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68580" marR="68580" marT="0" marB="0" anchor="ctr">
                    <a:solidFill>
                      <a:srgbClr val="CCECFF"/>
                    </a:solidFill>
                  </a:tcPr>
                </a:tc>
                <a:tc>
                  <a:txBody>
                    <a:bodyPr/>
                    <a:lstStyle/>
                    <a:p>
                      <a:pPr algn="l">
                        <a:spcAft>
                          <a:spcPts val="0"/>
                        </a:spcAft>
                      </a:pPr>
                      <a:r>
                        <a:rPr lang="ja-JP" altLang="en-US" sz="1100" kern="100" dirty="0">
                          <a:latin typeface="游ゴシック Medium" panose="020B0500000000000000" pitchFamily="50" charset="-128"/>
                          <a:ea typeface="游ゴシック Medium" panose="020B0500000000000000" pitchFamily="50" charset="-128"/>
                        </a:rPr>
                        <a:t> □　次世代</a:t>
                      </a:r>
                      <a:r>
                        <a:rPr lang="ja-JP" altLang="ja-JP" sz="1100" kern="100" dirty="0">
                          <a:latin typeface="游ゴシック Medium" panose="020B0500000000000000" pitchFamily="50" charset="-128"/>
                          <a:ea typeface="游ゴシック Medium" panose="020B0500000000000000" pitchFamily="50" charset="-128"/>
                        </a:rPr>
                        <a:t>経営コース</a:t>
                      </a:r>
                      <a:r>
                        <a:rPr lang="ja-JP" altLang="en-US" sz="1100" kern="100" dirty="0">
                          <a:latin typeface="游ゴシック Medium" panose="020B0500000000000000" pitchFamily="50" charset="-128"/>
                          <a:ea typeface="游ゴシック Medium" panose="020B0500000000000000" pitchFamily="50" charset="-128"/>
                        </a:rPr>
                        <a:t>　　　　　                　   </a:t>
                      </a:r>
                      <a:r>
                        <a:rPr lang="ja-JP" altLang="en-US" sz="1100" kern="100" dirty="0">
                          <a:effectLst/>
                          <a:latin typeface="游ゴシック Medium" panose="020B0500000000000000" pitchFamily="50" charset="-128"/>
                          <a:ea typeface="游ゴシック Medium" panose="020B0500000000000000" pitchFamily="50" charset="-128"/>
                          <a:cs typeface="Times New Roman" panose="02020603050405020304" pitchFamily="18" charset="0"/>
                        </a:rPr>
                        <a:t>　</a:t>
                      </a:r>
                      <a:endParaRPr lang="ja-JP" altLang="en-US" sz="1100" kern="100" dirty="0">
                        <a:latin typeface="游ゴシック Medium" panose="020B0500000000000000" pitchFamily="50" charset="-128"/>
                        <a:ea typeface="游ゴシック Medium" panose="020B0500000000000000" pitchFamily="50" charset="-128"/>
                      </a:endParaRPr>
                    </a:p>
                    <a:p>
                      <a:pPr algn="l">
                        <a:spcAft>
                          <a:spcPts val="0"/>
                        </a:spcAft>
                      </a:pPr>
                      <a:r>
                        <a:rPr lang="ja-JP" altLang="en-US" sz="1100" kern="100" dirty="0">
                          <a:latin typeface="游ゴシック Medium" panose="020B0500000000000000" pitchFamily="50" charset="-128"/>
                          <a:ea typeface="游ゴシック Medium" panose="020B0500000000000000" pitchFamily="50" charset="-128"/>
                        </a:rPr>
                        <a:t> □　右腕幹部コース         　</a:t>
                      </a:r>
                      <a:endParaRPr lang="en-US" altLang="ja-JP" sz="1100" kern="100" dirty="0">
                        <a:latin typeface="游ゴシック Medium" panose="020B0500000000000000" pitchFamily="50" charset="-128"/>
                        <a:ea typeface="游ゴシック Medium" panose="020B0500000000000000" pitchFamily="50" charset="-128"/>
                      </a:endParaRPr>
                    </a:p>
                    <a:p>
                      <a:pPr marL="0" marR="0" lvl="0" indent="0" algn="l" defTabSz="914232" rtl="0" eaLnBrk="1" fontAlgn="auto" latinLnBrk="0" hangingPunct="1">
                        <a:lnSpc>
                          <a:spcPct val="100000"/>
                        </a:lnSpc>
                        <a:spcBef>
                          <a:spcPts val="0"/>
                        </a:spcBef>
                        <a:spcAft>
                          <a:spcPts val="0"/>
                        </a:spcAft>
                        <a:buClrTx/>
                        <a:buSzTx/>
                        <a:buFontTx/>
                        <a:buNone/>
                        <a:tabLst/>
                        <a:defRPr/>
                      </a:pPr>
                      <a:r>
                        <a:rPr lang="ja-JP" altLang="en-US" sz="1100" kern="100" dirty="0">
                          <a:latin typeface="游ゴシック Medium" panose="020B0500000000000000" pitchFamily="50" charset="-128"/>
                          <a:ea typeface="游ゴシック Medium" panose="020B0500000000000000" pitchFamily="50" charset="-128"/>
                        </a:rPr>
                        <a:t> □    経営財務コース　　　　　　　            　　　</a:t>
                      </a:r>
                      <a:endParaRPr lang="ja-JP" sz="1100" kern="10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68580" marR="68580" marT="0" marB="0" anchor="ctr">
                    <a:noFill/>
                  </a:tcPr>
                </a:tc>
                <a:extLst>
                  <a:ext uri="{0D108BD9-81ED-4DB2-BD59-A6C34878D82A}">
                    <a16:rowId xmlns:a16="http://schemas.microsoft.com/office/drawing/2014/main" xmlns="" val="10005"/>
                  </a:ext>
                </a:extLst>
              </a:tr>
              <a:tr h="540000">
                <a:tc>
                  <a:txBody>
                    <a:bodyPr/>
                    <a:lstStyle/>
                    <a:p>
                      <a:pPr marL="0" marR="0" lvl="0" indent="0" algn="ctr" defTabSz="914232" rtl="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15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事務連絡</a:t>
                      </a:r>
                      <a:endParaRPr kumimoji="1" lang="ja-JP" altLang="en-US" sz="1000" b="1"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ctr" defTabSz="914232" rtl="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15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御担当者</a:t>
                      </a:r>
                      <a:endParaRPr kumimoji="1" lang="ja-JP" altLang="en-US" sz="100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68580" marR="68580" marT="0" marB="0" anchor="ctr">
                    <a:solidFill>
                      <a:srgbClr val="CCECFF"/>
                    </a:solidFill>
                  </a:tcPr>
                </a:tc>
                <a:tc>
                  <a:txBody>
                    <a:bodyPr/>
                    <a:lstStyle/>
                    <a:p>
                      <a:pPr marL="0" marR="0" lvl="0" indent="0" algn="just" defTabSz="914232" rtl="0" eaLnBrk="1" fontAlgn="auto" latinLnBrk="0" hangingPunct="1">
                        <a:lnSpc>
                          <a:spcPct val="15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just" defTabSz="914232" rtl="0" eaLnBrk="1" fontAlgn="auto" latinLnBrk="0" hangingPunct="1">
                        <a:lnSpc>
                          <a:spcPct val="15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r>
                        <a:rPr kumimoji="1" lang="ja-JP" altLang="en-US" sz="105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r>
                        <a:rPr kumimoji="1" lang="en-US" altLang="ja-JP" sz="105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Tel</a:t>
                      </a:r>
                      <a:r>
                        <a:rPr kumimoji="1" lang="ja-JP" altLang="en-US" sz="105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endParaRPr kumimoji="1" lang="ja-JP" altLang="en-US" sz="1050" b="0" i="0" u="none" strike="noStrike" kern="1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0" marR="68580" marT="0" marB="36000" anchor="b">
                    <a:noFill/>
                  </a:tcPr>
                </a:tc>
                <a:extLst>
                  <a:ext uri="{0D108BD9-81ED-4DB2-BD59-A6C34878D82A}">
                    <a16:rowId xmlns:a16="http://schemas.microsoft.com/office/drawing/2014/main" xmlns="" val="10004"/>
                  </a:ext>
                </a:extLst>
              </a:tr>
            </a:tbl>
          </a:graphicData>
        </a:graphic>
      </p:graphicFrame>
      <p:sp>
        <p:nvSpPr>
          <p:cNvPr id="31" name="正方形/長方形 1">
            <a:extLst>
              <a:ext uri="{FF2B5EF4-FFF2-40B4-BE49-F238E27FC236}">
                <a16:creationId xmlns:a16="http://schemas.microsoft.com/office/drawing/2014/main" xmlns="" id="{2539EB6D-2906-4899-9387-0BB88BEFE306}"/>
              </a:ext>
            </a:extLst>
          </p:cNvPr>
          <p:cNvSpPr>
            <a:spLocks noChangeArrowheads="1"/>
          </p:cNvSpPr>
          <p:nvPr/>
        </p:nvSpPr>
        <p:spPr bwMode="auto">
          <a:xfrm>
            <a:off x="188643" y="174810"/>
            <a:ext cx="6408707" cy="529718"/>
          </a:xfrm>
          <a:prstGeom prst="rect">
            <a:avLst/>
          </a:prstGeom>
          <a:noFill/>
          <a:ln w="12700" algn="ctr">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2400" b="1" i="0" strike="noStrike" cap="none" normalizeH="0" baseline="0" dirty="0">
                <a:ln>
                  <a:noFill/>
                </a:ln>
                <a:solidFill>
                  <a:srgbClr val="000000"/>
                </a:solidFill>
                <a:effectLst/>
                <a:latin typeface="HGPｺﾞｼｯｸE" panose="020B0900000000000000" pitchFamily="50" charset="-128"/>
                <a:ea typeface="HGPｺﾞｼｯｸE" panose="020B0900000000000000" pitchFamily="50" charset="-128"/>
              </a:rPr>
              <a:t>&lt;</a:t>
            </a:r>
            <a:r>
              <a:rPr kumimoji="0" lang="ja-JP" altLang="en-US" sz="2400" b="1" i="0" strike="noStrike" cap="none" normalizeH="0" baseline="0" dirty="0">
                <a:ln>
                  <a:noFill/>
                </a:ln>
                <a:solidFill>
                  <a:srgbClr val="000000"/>
                </a:solidFill>
                <a:effectLst/>
                <a:latin typeface="HGPｺﾞｼｯｸE" panose="020B0900000000000000" pitchFamily="50" charset="-128"/>
                <a:ea typeface="HGPｺﾞｼｯｸE" panose="020B0900000000000000" pitchFamily="50" charset="-128"/>
              </a:rPr>
              <a:t>お申込み</a:t>
            </a:r>
            <a:r>
              <a:rPr kumimoji="0" lang="en-US" altLang="ja-JP" sz="2400" b="1" i="0" strike="noStrike" cap="none" normalizeH="0" baseline="0" dirty="0">
                <a:ln>
                  <a:noFill/>
                </a:ln>
                <a:solidFill>
                  <a:srgbClr val="000000"/>
                </a:solidFill>
                <a:effectLst/>
                <a:latin typeface="HGPｺﾞｼｯｸE" panose="020B0900000000000000" pitchFamily="50" charset="-128"/>
                <a:ea typeface="HGPｺﾞｼｯｸE" panose="020B0900000000000000" pitchFamily="50" charset="-128"/>
              </a:rPr>
              <a:t>&gt;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a:ln>
                  <a:noFill/>
                </a:ln>
                <a:solidFill>
                  <a:srgbClr val="000000"/>
                </a:solidFill>
                <a:effectLst/>
                <a:latin typeface="HGPｺﾞｼｯｸE" panose="020B0900000000000000" pitchFamily="50" charset="-128"/>
                <a:ea typeface="HGPｺﾞｼｯｸE" panose="020B0900000000000000" pitchFamily="50" charset="-128"/>
              </a:rPr>
              <a:t>web</a:t>
            </a:r>
            <a:r>
              <a:rPr kumimoji="0" lang="ja-JP" altLang="en-US" sz="1600" b="0" i="0" u="none" strike="noStrike" cap="none" normalizeH="0" baseline="0" dirty="0">
                <a:ln>
                  <a:noFill/>
                </a:ln>
                <a:solidFill>
                  <a:srgbClr val="000000"/>
                </a:solidFill>
                <a:effectLst/>
                <a:latin typeface="HGPｺﾞｼｯｸE" panose="020B0900000000000000" pitchFamily="50" charset="-128"/>
                <a:ea typeface="HGPｺﾞｼｯｸE" panose="020B0900000000000000" pitchFamily="50" charset="-128"/>
              </a:rPr>
              <a:t>、メール、電話</a:t>
            </a:r>
            <a:endParaRPr kumimoji="0" lang="ja-JP" altLang="ja-JP" b="0" i="0" u="none" strike="noStrike" cap="none" normalizeH="0" baseline="0" dirty="0">
              <a:ln>
                <a:noFill/>
              </a:ln>
              <a:solidFill>
                <a:schemeClr val="tx1"/>
              </a:solidFill>
              <a:effectLst/>
              <a:latin typeface="Arial" panose="020B0604020202020204" pitchFamily="34" charset="0"/>
            </a:endParaRPr>
          </a:p>
        </p:txBody>
      </p:sp>
      <p:sp>
        <p:nvSpPr>
          <p:cNvPr id="32" name="テキスト ボックス 31">
            <a:extLst>
              <a:ext uri="{FF2B5EF4-FFF2-40B4-BE49-F238E27FC236}">
                <a16:creationId xmlns:a16="http://schemas.microsoft.com/office/drawing/2014/main" xmlns="" id="{0921EFF6-60BA-43A2-AFB6-12DC1C024519}"/>
              </a:ext>
            </a:extLst>
          </p:cNvPr>
          <p:cNvSpPr txBox="1"/>
          <p:nvPr/>
        </p:nvSpPr>
        <p:spPr>
          <a:xfrm>
            <a:off x="188643" y="6853163"/>
            <a:ext cx="6435140" cy="2765780"/>
          </a:xfrm>
          <a:prstGeom prst="rect">
            <a:avLst/>
          </a:prstGeom>
          <a:noFill/>
        </p:spPr>
        <p:txBody>
          <a:bodyPr wrap="square" lIns="36000" tIns="0" rIns="0" bIns="0" rtlCol="0">
            <a:noAutofit/>
          </a:bodyPr>
          <a:lstStyle/>
          <a:p>
            <a:pPr>
              <a:spcAft>
                <a:spcPts val="300"/>
              </a:spcAft>
            </a:pP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お</a:t>
            </a:r>
            <a:r>
              <a:rPr lang="ja-JP" altLang="en-US" sz="1100" dirty="0">
                <a:latin typeface="メイリオ" panose="020B0604030504040204" pitchFamily="50" charset="-128"/>
                <a:ea typeface="メイリオ" panose="020B0604030504040204" pitchFamily="50" charset="-128"/>
              </a:rPr>
              <a:t>申込み方法は</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パータン</a:t>
            </a:r>
            <a:r>
              <a:rPr lang="en-US" altLang="ja-JP" sz="1100" dirty="0">
                <a:latin typeface="メイリオ" panose="020B0604030504040204" pitchFamily="50" charset="-128"/>
                <a:ea typeface="メイリオ" panose="020B0604030504040204" pitchFamily="50" charset="-128"/>
              </a:rPr>
              <a:t>)</a:t>
            </a:r>
            <a:endParaRPr lang="ja-JP" altLang="en-US" sz="1100" dirty="0">
              <a:latin typeface="メイリオ" panose="020B0604030504040204" pitchFamily="50" charset="-128"/>
              <a:ea typeface="メイリオ" panose="020B0604030504040204" pitchFamily="50" charset="-128"/>
            </a:endParaRPr>
          </a:p>
          <a:p>
            <a:r>
              <a:rPr lang="en-US" altLang="ja-JP" sz="1000" dirty="0">
                <a:latin typeface="メイリオ" panose="020B0604030504040204" pitchFamily="50" charset="-128"/>
                <a:ea typeface="メイリオ" panose="020B0604030504040204" pitchFamily="50" charset="-128"/>
              </a:rPr>
              <a:t>1.Web</a:t>
            </a:r>
            <a:r>
              <a:rPr lang="ja-JP" altLang="en-US" sz="1000" dirty="0">
                <a:latin typeface="メイリオ" panose="020B0604030504040204" pitchFamily="50" charset="-128"/>
                <a:ea typeface="メイリオ" panose="020B0604030504040204" pitchFamily="50" charset="-128"/>
              </a:rPr>
              <a:t>　　弊社</a:t>
            </a:r>
            <a:r>
              <a:rPr lang="en-US" altLang="ja-JP" sz="1000" dirty="0">
                <a:latin typeface="メイリオ" panose="020B0604030504040204" pitchFamily="50" charset="-128"/>
                <a:ea typeface="メイリオ" panose="020B0604030504040204" pitchFamily="50" charset="-128"/>
              </a:rPr>
              <a:t>web (</a:t>
            </a:r>
            <a:r>
              <a:rPr lang="ja-JP" altLang="en-US" sz="1000" dirty="0">
                <a:latin typeface="メイリオ" panose="020B0604030504040204" pitchFamily="50" charset="-128"/>
                <a:ea typeface="メイリオ" panose="020B0604030504040204" pitchFamily="50" charset="-128"/>
              </a:rPr>
              <a:t>★リーダー・研修コンサル</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頴川塾</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からお申込みできます。</a:t>
            </a:r>
            <a:endParaRPr lang="en-US" altLang="ja-JP" sz="1000" dirty="0">
              <a:latin typeface="メイリオ" panose="020B0604030504040204" pitchFamily="50" charset="-128"/>
              <a:ea typeface="メイリオ" panose="020B0604030504040204" pitchFamily="50" charset="-128"/>
            </a:endParaRPr>
          </a:p>
          <a:p>
            <a:pPr marL="108000" indent="-457200"/>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メール　上記項目を記載し頴川塾事務局メールアドレス（</a:t>
            </a:r>
            <a:r>
              <a:rPr lang="en-US" altLang="ja-JP" sz="1000" dirty="0">
                <a:latin typeface="メイリオ" panose="020B0604030504040204" pitchFamily="50" charset="-128"/>
                <a:ea typeface="メイリオ" panose="020B0604030504040204" pitchFamily="50" charset="-128"/>
              </a:rPr>
              <a:t>info@tbm5p.co.jp</a:t>
            </a:r>
            <a:r>
              <a:rPr lang="ja-JP" altLang="en-US" sz="1000" dirty="0">
                <a:latin typeface="メイリオ" panose="020B0604030504040204" pitchFamily="50" charset="-128"/>
                <a:ea typeface="メイリオ" panose="020B0604030504040204" pitchFamily="50" charset="-128"/>
              </a:rPr>
              <a:t>）宛お送りください。</a:t>
            </a:r>
          </a:p>
          <a:p>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電話　　お電話にて上記項目をお伝えください。</a:t>
            </a:r>
            <a:endParaRPr lang="ja-JP" altLang="en-US" sz="1000" dirty="0">
              <a:latin typeface="メイリオ" panose="020B0604030504040204" pitchFamily="50" charset="-128"/>
              <a:ea typeface="メイリオ" panose="020B0604030504040204" pitchFamily="50" charset="-128"/>
            </a:endParaRPr>
          </a:p>
          <a:p>
            <a:endParaRPr lang="ja-JP" altLang="en-US"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■受理後、確認のご連絡を致します。確認の後、請求書をお送りさせて頂きます。</a:t>
            </a:r>
          </a:p>
          <a:p>
            <a:r>
              <a:rPr lang="ja-JP" altLang="en-US"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お支払いは原則一括ですが、分割、毎月払い等ご要望に応じます</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■受講されなかった回の受講料返戻はございません。</a:t>
            </a:r>
            <a:endParaRPr lang="en-US" altLang="ja-JP" sz="1000" dirty="0">
              <a:latin typeface="メイリオ" panose="020B0604030504040204" pitchFamily="50" charset="-128"/>
              <a:ea typeface="メイリオ" panose="020B0604030504040204" pitchFamily="50" charset="-128"/>
            </a:endParaRPr>
          </a:p>
          <a:p>
            <a:endParaRPr lang="ja-JP" altLang="en-US" sz="1000" dirty="0">
              <a:latin typeface="メイリオ" panose="020B0604030504040204" pitchFamily="50" charset="-128"/>
              <a:ea typeface="メイリオ" panose="020B0604030504040204" pitchFamily="50" charset="-128"/>
            </a:endParaRPr>
          </a:p>
          <a:p>
            <a:r>
              <a:rPr lang="en-US" altLang="ja-JP" sz="1050" b="1" dirty="0">
                <a:solidFill>
                  <a:srgbClr val="FF0000"/>
                </a:solidFill>
                <a:latin typeface="メイリオ" panose="020B0604030504040204" pitchFamily="50" charset="-128"/>
                <a:ea typeface="メイリオ" panose="020B0604030504040204" pitchFamily="50" charset="-128"/>
              </a:rPr>
              <a:t>【</a:t>
            </a:r>
            <a:r>
              <a:rPr lang="ja-JP" altLang="en-US" sz="1050" b="1" dirty="0">
                <a:solidFill>
                  <a:srgbClr val="FF0000"/>
                </a:solidFill>
                <a:latin typeface="メイリオ" panose="020B0604030504040204" pitchFamily="50" charset="-128"/>
                <a:ea typeface="メイリオ" panose="020B0604030504040204" pitchFamily="50" charset="-128"/>
              </a:rPr>
              <a:t>お申込・お問合わせ先</a:t>
            </a:r>
            <a:r>
              <a:rPr lang="en-US" altLang="ja-JP" sz="1050" b="1" dirty="0">
                <a:solidFill>
                  <a:srgbClr val="FF0000"/>
                </a:solidFill>
                <a:latin typeface="メイリオ" panose="020B0604030504040204" pitchFamily="50" charset="-128"/>
                <a:ea typeface="メイリオ" panose="020B0604030504040204" pitchFamily="50" charset="-128"/>
              </a:rPr>
              <a:t>】</a:t>
            </a:r>
            <a:r>
              <a:rPr lang="ja-JP" altLang="en-US" sz="1050" b="1" dirty="0">
                <a:solidFill>
                  <a:srgbClr val="FF0000"/>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p>
          <a:p>
            <a:r>
              <a:rPr lang="ja-JP" altLang="en-US" sz="1000" dirty="0">
                <a:latin typeface="メイリオ" panose="020B0604030504040204" pitchFamily="50" charset="-128"/>
                <a:ea typeface="メイリオ" panose="020B0604030504040204" pitchFamily="50" charset="-128"/>
              </a:rPr>
              <a:t> トータルビジネスマネジメント株式会社　 本社　福岡市中央区天神 </a:t>
            </a:r>
            <a:r>
              <a:rPr lang="en-US" altLang="ja-JP" sz="1000" dirty="0">
                <a:latin typeface="メイリオ" panose="020B0604030504040204" pitchFamily="50" charset="-128"/>
                <a:ea typeface="メイリオ" panose="020B0604030504040204" pitchFamily="50" charset="-128"/>
              </a:rPr>
              <a:t>1-4-1  </a:t>
            </a:r>
            <a:r>
              <a:rPr lang="ja-JP" altLang="en-US" sz="1000" dirty="0">
                <a:latin typeface="メイリオ" panose="020B0604030504040204" pitchFamily="50" charset="-128"/>
                <a:ea typeface="メイリオ" panose="020B0604030504040204" pitchFamily="50" charset="-128"/>
              </a:rPr>
              <a:t>西日本新聞会館</a:t>
            </a:r>
            <a:r>
              <a:rPr lang="en-US" altLang="ja-JP" sz="1000" dirty="0">
                <a:latin typeface="メイリオ" panose="020B0604030504040204" pitchFamily="50" charset="-128"/>
                <a:ea typeface="メイリオ" panose="020B0604030504040204" pitchFamily="50" charset="-128"/>
              </a:rPr>
              <a:t>16</a:t>
            </a:r>
            <a:r>
              <a:rPr lang="ja-JP" altLang="en-US" sz="1000" dirty="0">
                <a:latin typeface="メイリオ" panose="020B0604030504040204" pitchFamily="50" charset="-128"/>
                <a:ea typeface="メイリオ" panose="020B0604030504040204" pitchFamily="50" charset="-128"/>
              </a:rPr>
              <a:t>Ｆ</a:t>
            </a:r>
          </a:p>
          <a:p>
            <a:r>
              <a:rPr lang="ja-JP" altLang="en-US" sz="1000" dirty="0">
                <a:latin typeface="メイリオ" panose="020B0604030504040204" pitchFamily="50" charset="-128"/>
                <a:ea typeface="メイリオ" panose="020B0604030504040204" pitchFamily="50" charset="-128"/>
              </a:rPr>
              <a:t>　 　　　　　　　　　　　　　　　　　　 セミナールーム      天神 </a:t>
            </a:r>
            <a:r>
              <a:rPr lang="en-US" altLang="ja-JP" sz="1000" dirty="0">
                <a:latin typeface="メイリオ" panose="020B0604030504040204" pitchFamily="50" charset="-128"/>
                <a:ea typeface="メイリオ" panose="020B0604030504040204" pitchFamily="50" charset="-128"/>
              </a:rPr>
              <a:t>3-3-2  4F</a:t>
            </a:r>
          </a:p>
          <a:p>
            <a:r>
              <a:rPr lang="en-US" altLang="ja-JP" sz="1000" dirty="0">
                <a:latin typeface="メイリオ" panose="020B0604030504040204" pitchFamily="50" charset="-128"/>
                <a:ea typeface="メイリオ" panose="020B0604030504040204" pitchFamily="50" charset="-128"/>
              </a:rPr>
              <a:t>                                                          TEL</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092-736-7427</a:t>
            </a: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E-mail</a:t>
            </a:r>
            <a:r>
              <a:rPr lang="ja-JP" altLang="en-US" sz="1000" dirty="0">
                <a:latin typeface="メイリオ" panose="020B0604030504040204" pitchFamily="50" charset="-128"/>
                <a:ea typeface="メイリオ" panose="020B0604030504040204" pitchFamily="50" charset="-128"/>
              </a:rPr>
              <a:t>：</a:t>
            </a:r>
            <a:r>
              <a:rPr lang="en-US" altLang="ja-JP" sz="1000" dirty="0">
                <a:solidFill>
                  <a:schemeClr val="accent1">
                    <a:lumMod val="50000"/>
                  </a:schemeClr>
                </a:solidFill>
                <a:latin typeface="メイリオ" panose="020B0604030504040204" pitchFamily="50" charset="-128"/>
                <a:ea typeface="メイリオ" panose="020B0604030504040204" pitchFamily="50" charset="-128"/>
              </a:rPr>
              <a:t>info@tbm5p.co.jp</a:t>
            </a:r>
            <a:r>
              <a:rPr lang="ja-JP" altLang="en-US" sz="1000" dirty="0">
                <a:latin typeface="メイリオ" panose="020B0604030504040204" pitchFamily="50" charset="-128"/>
                <a:ea typeface="メイリオ" panose="020B0604030504040204" pitchFamily="50" charset="-128"/>
              </a:rPr>
              <a:t>  担当：坂田　</a:t>
            </a:r>
            <a:endParaRPr lang="en-US" altLang="ja-JP" sz="1000"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pPr marL="108000" indent="-457200"/>
            <a:r>
              <a:rPr lang="ja-JP" altLang="en-US" sz="1000" dirty="0">
                <a:latin typeface="メイリオ" panose="020B0604030504040204" pitchFamily="50" charset="-128"/>
                <a:ea typeface="メイリオ" panose="020B0604030504040204" pitchFamily="50" charset="-128"/>
              </a:rPr>
              <a:t>■新型コロナウィルス対策について</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新型コロナウイルス感染拡大防止のため、ソーシャルディスタンス</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消毒液、席の配置、グループ協議時間制限、懇親会の時間制限</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等を順守した上で実施します。</a:t>
            </a:r>
          </a:p>
          <a:p>
            <a:endParaRPr lang="en-US" altLang="ja-JP" sz="1000" dirty="0">
              <a:latin typeface="メイリオ" panose="020B0604030504040204" pitchFamily="50" charset="-128"/>
              <a:ea typeface="メイリオ" panose="020B0604030504040204" pitchFamily="50" charset="-128"/>
            </a:endParaRPr>
          </a:p>
          <a:p>
            <a:endParaRPr kumimoji="1" lang="ja-JP" altLang="en-US" sz="1000" dirty="0">
              <a:latin typeface="メイリオ" panose="020B0604030504040204" pitchFamily="50" charset="-128"/>
              <a:ea typeface="メイリオ" panose="020B0604030504040204" pitchFamily="50" charset="-128"/>
            </a:endParaRPr>
          </a:p>
        </p:txBody>
      </p:sp>
      <p:sp>
        <p:nvSpPr>
          <p:cNvPr id="33" name="正方形/長方形 32">
            <a:extLst>
              <a:ext uri="{FF2B5EF4-FFF2-40B4-BE49-F238E27FC236}">
                <a16:creationId xmlns:a16="http://schemas.microsoft.com/office/drawing/2014/main" xmlns="" id="{BE841CB0-D07B-4B77-9493-9BD03FDAFEFF}"/>
              </a:ext>
            </a:extLst>
          </p:cNvPr>
          <p:cNvSpPr/>
          <p:nvPr/>
        </p:nvSpPr>
        <p:spPr>
          <a:xfrm>
            <a:off x="417279" y="3590228"/>
            <a:ext cx="6180071" cy="435957"/>
          </a:xfrm>
          <a:prstGeom prst="rect">
            <a:avLst/>
          </a:prstGeom>
          <a:noFill/>
        </p:spPr>
        <p:txBody>
          <a:bodyPr wrap="square" lIns="36000" tIns="0" rIns="36000" bIns="0" rtlCol="0">
            <a:noAutofit/>
          </a:bodyPr>
          <a:lstStyle/>
          <a:p>
            <a:r>
              <a:rPr lang="ja-JP" altLang="en-US" sz="900" dirty="0">
                <a:solidFill>
                  <a:srgbClr val="0000FF"/>
                </a:solidFill>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　各コースとも先着順です。定員に満たない場合は、中止延期する場合もあります</a:t>
            </a:r>
          </a:p>
          <a:p>
            <a:r>
              <a:rPr lang="ja-JP" altLang="en-US" sz="900" dirty="0">
                <a:solidFill>
                  <a:srgbClr val="0000FF"/>
                </a:solidFill>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　テキスト、バインダー、昼食代を含みます</a:t>
            </a:r>
          </a:p>
          <a:p>
            <a:r>
              <a:rPr lang="ja-JP" altLang="en-US" sz="900" dirty="0">
                <a:solidFill>
                  <a:srgbClr val="0000FF"/>
                </a:solidFill>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　開催後、毎回</a:t>
            </a:r>
            <a:r>
              <a:rPr lang="ja-JP" altLang="en-US" sz="900" dirty="0">
                <a:solidFill>
                  <a:srgbClr val="FF0000"/>
                </a:solidFill>
                <a:latin typeface="メイリオ" panose="020B0604030504040204" pitchFamily="50" charset="-128"/>
                <a:ea typeface="メイリオ" panose="020B0604030504040204" pitchFamily="50" charset="-128"/>
              </a:rPr>
              <a:t>懇親会</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任意</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を開催します</a:t>
            </a:r>
            <a:endParaRPr lang="en-US" altLang="ja-JP" sz="9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xmlns="" id="{98A155F5-1D24-43F1-A9BA-AEB381B47DEC}"/>
              </a:ext>
            </a:extLst>
          </p:cNvPr>
          <p:cNvSpPr txBox="1"/>
          <p:nvPr/>
        </p:nvSpPr>
        <p:spPr>
          <a:xfrm>
            <a:off x="2621531" y="8929053"/>
            <a:ext cx="3881950" cy="338554"/>
          </a:xfrm>
          <a:prstGeom prst="rect">
            <a:avLst/>
          </a:prstGeom>
          <a:solidFill>
            <a:srgbClr val="FFFF00"/>
          </a:solidFill>
        </p:spPr>
        <p:txBody>
          <a:bodyPr wrap="square">
            <a:spAutoFit/>
          </a:bodyP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申込期限 </a:t>
            </a:r>
            <a:r>
              <a:rPr kumimoji="1" lang="en-US" altLang="ja-JP" sz="1600" dirty="0">
                <a:solidFill>
                  <a:schemeClr val="tx1"/>
                </a:solidFill>
                <a:latin typeface="HGPｺﾞｼｯｸE" panose="020B0900000000000000" pitchFamily="50" charset="-128"/>
                <a:ea typeface="HGPｺﾞｼｯｸE" panose="020B0900000000000000" pitchFamily="50" charset="-128"/>
              </a:rPr>
              <a:t>: </a:t>
            </a:r>
            <a:r>
              <a:rPr lang="en-US" altLang="ja-JP" sz="1600" dirty="0">
                <a:solidFill>
                  <a:srgbClr val="FF0000"/>
                </a:solidFill>
                <a:latin typeface="HGPｺﾞｼｯｸE" panose="020B0900000000000000" pitchFamily="50" charset="-128"/>
                <a:ea typeface="HGPｺﾞｼｯｸE" panose="020B0900000000000000" pitchFamily="50" charset="-128"/>
              </a:rPr>
              <a:t>2023/4/27(</a:t>
            </a:r>
            <a:r>
              <a:rPr lang="ja-JP" altLang="en-US" sz="1600" dirty="0">
                <a:solidFill>
                  <a:srgbClr val="FF0000"/>
                </a:solidFill>
                <a:latin typeface="HGPｺﾞｼｯｸE" panose="020B0900000000000000" pitchFamily="50" charset="-128"/>
                <a:ea typeface="HGPｺﾞｼｯｸE" panose="020B0900000000000000" pitchFamily="50" charset="-128"/>
              </a:rPr>
              <a:t>木</a:t>
            </a:r>
            <a:r>
              <a:rPr lang="en-US" altLang="ja-JP" sz="1600" dirty="0">
                <a:solidFill>
                  <a:srgbClr val="FF0000"/>
                </a:solidFill>
                <a:latin typeface="HGPｺﾞｼｯｸE" panose="020B0900000000000000" pitchFamily="50" charset="-128"/>
                <a:ea typeface="HGPｺﾞｼｯｸE" panose="020B0900000000000000" pitchFamily="50" charset="-128"/>
              </a:rPr>
              <a:t>)AM9:00</a:t>
            </a:r>
            <a:r>
              <a:rPr lang="en-US" altLang="ja-JP" sz="1400" dirty="0">
                <a:solidFill>
                  <a:schemeClr val="tx1">
                    <a:lumMod val="95000"/>
                    <a:lumOff val="5000"/>
                  </a:schemeClr>
                </a:solidFill>
                <a:latin typeface="HGPｺﾞｼｯｸE" panose="020B0900000000000000" pitchFamily="50" charset="-128"/>
                <a:ea typeface="HGPｺﾞｼｯｸE" panose="020B0900000000000000" pitchFamily="50" charset="-128"/>
              </a:rPr>
              <a:t>(</a:t>
            </a:r>
            <a:r>
              <a:rPr lang="ja-JP" altLang="en-US" sz="1400" dirty="0">
                <a:solidFill>
                  <a:schemeClr val="tx1">
                    <a:lumMod val="95000"/>
                    <a:lumOff val="5000"/>
                  </a:schemeClr>
                </a:solidFill>
                <a:latin typeface="HGPｺﾞｼｯｸE" panose="020B0900000000000000" pitchFamily="50" charset="-128"/>
                <a:ea typeface="HGPｺﾞｼｯｸE" panose="020B0900000000000000" pitchFamily="50" charset="-128"/>
              </a:rPr>
              <a:t>先着順</a:t>
            </a:r>
            <a:r>
              <a:rPr lang="en-US" altLang="ja-JP" sz="1400" dirty="0">
                <a:solidFill>
                  <a:schemeClr val="tx1">
                    <a:lumMod val="95000"/>
                    <a:lumOff val="5000"/>
                  </a:schemeClr>
                </a:solidFill>
                <a:latin typeface="HGPｺﾞｼｯｸE" panose="020B0900000000000000" pitchFamily="50" charset="-128"/>
                <a:ea typeface="HGPｺﾞｼｯｸE" panose="020B0900000000000000" pitchFamily="50" charset="-128"/>
              </a:rPr>
              <a:t>)</a:t>
            </a:r>
            <a:endParaRPr kumimoji="1" lang="ja-JP" altLang="en-US" sz="1600" dirty="0">
              <a:solidFill>
                <a:schemeClr val="tx1">
                  <a:lumMod val="95000"/>
                  <a:lumOff val="5000"/>
                </a:schemeClr>
              </a:solidFill>
              <a:latin typeface="HGPｺﾞｼｯｸE" panose="020B0900000000000000" pitchFamily="50" charset="-128"/>
              <a:ea typeface="HGPｺﾞｼｯｸE" panose="020B0900000000000000" pitchFamily="50" charset="-128"/>
            </a:endParaRPr>
          </a:p>
        </p:txBody>
      </p:sp>
      <p:sp>
        <p:nvSpPr>
          <p:cNvPr id="13" name="テキスト ボックス 12">
            <a:extLst>
              <a:ext uri="{FF2B5EF4-FFF2-40B4-BE49-F238E27FC236}">
                <a16:creationId xmlns:a16="http://schemas.microsoft.com/office/drawing/2014/main" xmlns="" id="{9AF9F77A-1F1E-4863-A833-CF81E4719F3D}"/>
              </a:ext>
            </a:extLst>
          </p:cNvPr>
          <p:cNvSpPr txBox="1"/>
          <p:nvPr/>
        </p:nvSpPr>
        <p:spPr>
          <a:xfrm>
            <a:off x="313845" y="8675137"/>
            <a:ext cx="1872209" cy="246221"/>
          </a:xfrm>
          <a:prstGeom prst="rect">
            <a:avLst/>
          </a:prstGeom>
          <a:noFill/>
        </p:spPr>
        <p:txBody>
          <a:bodyPr wrap="square">
            <a:spAutoFit/>
          </a:bodyPr>
          <a:lstStyle/>
          <a:p>
            <a:pPr algn="just"/>
            <a:r>
              <a:rPr lang="en-US" altLang="ja-JP" sz="1000" b="1" kern="100" dirty="0">
                <a:solidFill>
                  <a:schemeClr val="accent1">
                    <a:lumMod val="50000"/>
                  </a:schemeClr>
                </a:solidFill>
                <a:effectLst/>
                <a:latin typeface="メイリオ" panose="020B0604030504040204" pitchFamily="50" charset="-128"/>
                <a:ea typeface="メイリオ" panose="020B0604030504040204" pitchFamily="50" charset="-128"/>
                <a:cs typeface="メイリオ" panose="020B0604030504040204" pitchFamily="50" charset="-128"/>
              </a:rPr>
              <a:t>http://www.tbm5p.co.jp</a:t>
            </a:r>
            <a:endParaRPr lang="ja-JP" altLang="ja-JP" sz="1100" b="1" kern="100" dirty="0">
              <a:solidFill>
                <a:schemeClr val="accent1">
                  <a:lumMod val="50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処理 2">
            <a:extLst>
              <a:ext uri="{FF2B5EF4-FFF2-40B4-BE49-F238E27FC236}">
                <a16:creationId xmlns:a16="http://schemas.microsoft.com/office/drawing/2014/main" xmlns="" id="{EF083FC3-D09F-ADE8-FA17-35FCAA1B6E1B}"/>
              </a:ext>
            </a:extLst>
          </p:cNvPr>
          <p:cNvSpPr/>
          <p:nvPr/>
        </p:nvSpPr>
        <p:spPr>
          <a:xfrm>
            <a:off x="5726805" y="439772"/>
            <a:ext cx="744024" cy="667242"/>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処理 3">
            <a:extLst>
              <a:ext uri="{FF2B5EF4-FFF2-40B4-BE49-F238E27FC236}">
                <a16:creationId xmlns:a16="http://schemas.microsoft.com/office/drawing/2014/main" xmlns="" id="{B890D6FF-9064-5868-9DFE-07CB4816D41E}"/>
              </a:ext>
            </a:extLst>
          </p:cNvPr>
          <p:cNvSpPr/>
          <p:nvPr/>
        </p:nvSpPr>
        <p:spPr>
          <a:xfrm>
            <a:off x="5438773" y="287057"/>
            <a:ext cx="744024" cy="667242"/>
          </a:xfrm>
          <a:prstGeom prst="flowChartProcess">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xmlns="" id="{57ED2793-926E-EE4B-696F-711E5EF2D0E5}"/>
              </a:ext>
            </a:extLst>
          </p:cNvPr>
          <p:cNvSpPr/>
          <p:nvPr/>
        </p:nvSpPr>
        <p:spPr>
          <a:xfrm>
            <a:off x="44624" y="20504"/>
            <a:ext cx="1291564" cy="468000"/>
          </a:xfrm>
          <a:prstGeom prst="rect">
            <a:avLst/>
          </a:prstGeom>
        </p:spPr>
        <p:txBody>
          <a:bodyPr tIns="0" bIns="0">
            <a:spAutoFit/>
          </a:bodyPr>
          <a:lstStyle/>
          <a:p>
            <a:pPr algn="l">
              <a:lnSpc>
                <a:spcPts val="3800"/>
              </a:lnSpc>
              <a:defRPr/>
            </a:pPr>
            <a:r>
              <a:rPr kumimoji="1" lang="en-US" altLang="ja-JP" sz="3600" dirty="0">
                <a:solidFill>
                  <a:srgbClr val="FF0000"/>
                </a:solidFill>
                <a:latin typeface="Aharoni" pitchFamily="2" charset="-79"/>
                <a:ea typeface="ＭＳ Ｐゴシック" charset="-128"/>
                <a:cs typeface="Aharoni" pitchFamily="2" charset="-79"/>
              </a:rPr>
              <a:t>TBM</a:t>
            </a:r>
            <a:endParaRPr kumimoji="1" lang="en-US" altLang="ja-JP" sz="3600" dirty="0">
              <a:solidFill>
                <a:srgbClr val="000000"/>
              </a:solidFill>
              <a:latin typeface="Aharoni" pitchFamily="2" charset="-79"/>
              <a:ea typeface="ＭＳ Ｐゴシック" charset="-128"/>
              <a:cs typeface="Aharoni" pitchFamily="2" charset="-79"/>
            </a:endParaRPr>
          </a:p>
        </p:txBody>
      </p:sp>
      <p:sp>
        <p:nvSpPr>
          <p:cNvPr id="16" name="フッター プレースホルダー 7">
            <a:extLst>
              <a:ext uri="{FF2B5EF4-FFF2-40B4-BE49-F238E27FC236}">
                <a16:creationId xmlns:a16="http://schemas.microsoft.com/office/drawing/2014/main" xmlns="" id="{410F6CD2-DC86-48EB-9DA3-D0FB804C16B0}"/>
              </a:ext>
            </a:extLst>
          </p:cNvPr>
          <p:cNvSpPr>
            <a:spLocks noGrp="1"/>
          </p:cNvSpPr>
          <p:nvPr>
            <p:ph type="ftr" sz="quarter" idx="11"/>
          </p:nvPr>
        </p:nvSpPr>
        <p:spPr>
          <a:xfrm>
            <a:off x="2343150" y="9720000"/>
            <a:ext cx="2171700" cy="141064"/>
          </a:xfrm>
        </p:spPr>
        <p:txBody>
          <a:bodyPr tIns="0" bIns="0">
            <a:spAutoFit/>
          </a:bodyPr>
          <a:lstStyle/>
          <a:p>
            <a:pPr>
              <a:lnSpc>
                <a:spcPts val="1100"/>
              </a:lnSpc>
            </a:pP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7</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564862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7059</TotalTime>
  <Words>1109</Words>
  <Application>Microsoft Office PowerPoint</Application>
  <PresentationFormat>A4 210 x 297 mm</PresentationFormat>
  <Paragraphs>393</Paragraphs>
  <Slides>8</Slides>
  <Notes>2</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DELLNBX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会社案内</dc:title>
  <dc:creator>TBM</dc:creator>
  <cp:lastModifiedBy>tbm</cp:lastModifiedBy>
  <cp:revision>777</cp:revision>
  <cp:lastPrinted>2023-03-15T03:52:53Z</cp:lastPrinted>
  <dcterms:created xsi:type="dcterms:W3CDTF">2009-12-30T10:41:40Z</dcterms:created>
  <dcterms:modified xsi:type="dcterms:W3CDTF">2023-03-17T09:29:44Z</dcterms:modified>
</cp:coreProperties>
</file>